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889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AGIPress_HighRes.png"/>
          <p:cNvPicPr>
            <a:picLocks noChangeAspect="1"/>
          </p:cNvPicPr>
          <p:nvPr/>
        </p:nvPicPr>
        <p:blipFill>
          <a:blip r:embed="rId3"/>
          <a:srcRect t="3154" b="315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6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Text 1"/>
          <p:cNvSpPr/>
          <p:nvPr/>
        </p:nvSpPr>
        <p:spPr>
          <a:xfrm>
            <a:off x="731520" y="1050000"/>
            <a:ext cx="1072865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4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META‑AGENTIC α‑AGI Alpha Agent v0</a:t>
            </a:r>
            <a:endParaRPr lang="en-US" sz="4200" dirty="0"/>
          </a:p>
        </p:txBody>
      </p:sp>
      <p:sp>
        <p:nvSpPr>
          <p:cNvPr id="5" name="Shape 2"/>
          <p:cNvSpPr/>
          <p:nvPr/>
        </p:nvSpPr>
        <p:spPr>
          <a:xfrm>
            <a:off x="731520" y="1821520"/>
            <a:ext cx="4754880" cy="0"/>
          </a:xfrm>
          <a:prstGeom prst="line">
            <a:avLst/>
          </a:prstGeom>
          <a:noFill/>
          <a:ln w="508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6" name="Text 3"/>
          <p:cNvSpPr/>
          <p:nvPr/>
        </p:nvSpPr>
        <p:spPr>
          <a:xfrm>
            <a:off x="731520" y="4050000"/>
            <a:ext cx="1072865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Protocol‑native meta‑agentic operating system</a:t>
            </a:r>
            <a:endParaRPr lang="en-US" sz="1800" dirty="0"/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for verifiable, compounding autonomy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31520" y="6263640"/>
            <a:ext cx="107286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Audience: Protocol Engineers • 32‑slide master deck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INTERFACES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10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REST API surface (Alpha Factory)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minimal, scriptable control plane for engineers.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669280" cy="416052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Text 10"/>
          <p:cNvSpPr/>
          <p:nvPr/>
        </p:nvSpPr>
        <p:spPr>
          <a:xfrm>
            <a:off x="1051560" y="2468880"/>
            <a:ext cx="5212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Endpoints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51560" y="2834640"/>
            <a:ext cx="5212080" cy="3474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GET  /healthz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2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GET  /agents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3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POST /agent/{name}/trigger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4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POST /agent/{name}/update_model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5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POST /agent/{name}/skill_test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6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POST /memory/append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7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GET  /memory/query?q=...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8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GET  /metrics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6629400" y="2331720"/>
            <a:ext cx="489204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5" name="Shape 13"/>
          <p:cNvSpPr/>
          <p:nvPr/>
        </p:nvSpPr>
        <p:spPr>
          <a:xfrm>
            <a:off x="6629400" y="233172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Text 14"/>
          <p:cNvSpPr/>
          <p:nvPr/>
        </p:nvSpPr>
        <p:spPr>
          <a:xfrm>
            <a:off x="6858000" y="249631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Security posture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6858000" y="2898648"/>
            <a:ext cx="443484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Bearer token required for stateful ops.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Separate metrics port recommended.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Disable TLS only for local dev.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6629400" y="4572000"/>
            <a:ext cx="4892040" cy="19202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9" name="Shape 17"/>
          <p:cNvSpPr/>
          <p:nvPr/>
        </p:nvSpPr>
        <p:spPr>
          <a:xfrm>
            <a:off x="6629400" y="4572000"/>
            <a:ext cx="73152" cy="192024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Text 18"/>
          <p:cNvSpPr/>
          <p:nvPr/>
        </p:nvSpPr>
        <p:spPr>
          <a:xfrm>
            <a:off x="6858000" y="473659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Engineer workflows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6858000" y="5138928"/>
            <a:ext cx="44348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Trigger agents from CI jobs / bots.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Run skill tests as admission control.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Query memory for deterministic context.</a:t>
            </a:r>
            <a:endParaRPr lang="en-US" sz="1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INTERFACES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11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A2A wire envelope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minimal protobuf envelope for agent‑to‑agent RPC.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669280" cy="256032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Text 10"/>
          <p:cNvSpPr/>
          <p:nvPr/>
        </p:nvSpPr>
        <p:spPr>
          <a:xfrm>
            <a:off x="1051560" y="2468880"/>
            <a:ext cx="5212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alpha_factory_v1/core/utils/a2a.proto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51560" y="2834640"/>
            <a:ext cx="5212080" cy="1874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1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syntax = "proto3";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2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3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message Envelope {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4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  string sender = 1;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5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  string recipient = 2;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6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  string msg_type = 3;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7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  bytes payload = 4;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8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  int64 timestamp = 5;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9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6629400" y="2331720"/>
            <a:ext cx="4892040" cy="25603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5" name="Shape 13"/>
          <p:cNvSpPr/>
          <p:nvPr/>
        </p:nvSpPr>
        <p:spPr>
          <a:xfrm>
            <a:off x="6629400" y="2331720"/>
            <a:ext cx="73152" cy="256032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Text 14"/>
          <p:cNvSpPr/>
          <p:nvPr/>
        </p:nvSpPr>
        <p:spPr>
          <a:xfrm>
            <a:off x="6858000" y="249631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Design intent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6858000" y="2898648"/>
            <a:ext cx="443484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Keep transport generic; payload carries domain schema.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Sender/recipient are identity‑bound names.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Timestamp enables ordering + audit trails.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822960" y="5074920"/>
            <a:ext cx="10698480" cy="16002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9" name="Shape 17"/>
          <p:cNvSpPr/>
          <p:nvPr/>
        </p:nvSpPr>
        <p:spPr>
          <a:xfrm>
            <a:off x="822960" y="5074920"/>
            <a:ext cx="73152" cy="160020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Text 18"/>
          <p:cNvSpPr/>
          <p:nvPr/>
        </p:nvSpPr>
        <p:spPr>
          <a:xfrm>
            <a:off x="1051560" y="5239512"/>
            <a:ext cx="10241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Recommended extension pattern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1051560" y="5641848"/>
            <a:ext cx="10241280" cy="868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Define payload protobufs per capability (e.g., JobSpec, EvidenceBundle, Attestation).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Hash + sign payloads; include signature metadata either in payload or an outer signed wrapper.</a:t>
            </a:r>
            <a:endParaRPr lang="en-US" sz="13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12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 bundle as a unit of truth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Protocol engineers: treat outputs like blocks — content‑addressed, replayable, signed.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669280" cy="438912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Text 10"/>
          <p:cNvSpPr/>
          <p:nvPr/>
        </p:nvSpPr>
        <p:spPr>
          <a:xfrm>
            <a:off x="1051560" y="2468880"/>
            <a:ext cx="5212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Example: EvidenceBundleManifest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51560" y="2834640"/>
            <a:ext cx="5212080" cy="3703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2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"jobId"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"0x…"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3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"inputs"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"specHash"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"0x…"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"dataURI"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"ipfs://…"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4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"runtime"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"image"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"sha256:…"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"seed"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1337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5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"outputs"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"resultURI"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"ipfs://…"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"resultHash"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"0x…"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6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"logs"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"stdout"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"ipfs://…"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"traceHash"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"0x…"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7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>
                <a:solidFill>
                  <a:srgbClr val="F9267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"signatures"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"0xnodeSig"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"0xvalidatorSig…"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]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8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6629400" y="2514600"/>
            <a:ext cx="4892040" cy="4206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Determinism: pinned image + fixed seed.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Content addressing: hashes bind every artifact.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Replay: validators reproduce resultHash.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Admissibility: signatures establish provenance.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13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Determinism stack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Make compute reproducible so verification is cheap and definitive.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257800" cy="14173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141732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51560" y="249631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Execution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051560" y="2898648"/>
            <a:ext cx="480060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Container images pinned by digest.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Fixed seeds; captured env + deps.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Network egress policy: default deny.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822960" y="3886200"/>
            <a:ext cx="5257800" cy="14173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822960" y="3886200"/>
            <a:ext cx="73152" cy="141732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1051560" y="405079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Instrumentation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051560" y="4453128"/>
            <a:ext cx="480060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Sidecars capture logs + metrics.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Hash chaining for traces.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Resource metering (e.g., compute‑seconds).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822960" y="5440680"/>
            <a:ext cx="5257800" cy="12344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0" name="Shape 18"/>
          <p:cNvSpPr/>
          <p:nvPr/>
        </p:nvSpPr>
        <p:spPr>
          <a:xfrm>
            <a:off x="822960" y="5440680"/>
            <a:ext cx="73152" cy="123444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1051560" y="560527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Verification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1051560" y="6007608"/>
            <a:ext cx="480060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Replay locally or via validators.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Consensus over resultHash.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6629400" y="2468880"/>
            <a:ext cx="4892040" cy="82296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4" name="Shape 22"/>
          <p:cNvSpPr/>
          <p:nvPr/>
        </p:nvSpPr>
        <p:spPr>
          <a:xfrm>
            <a:off x="6629400" y="2468880"/>
            <a:ext cx="73152" cy="82296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5" name="Text 23"/>
          <p:cNvSpPr/>
          <p:nvPr/>
        </p:nvSpPr>
        <p:spPr>
          <a:xfrm>
            <a:off x="6830568" y="2633472"/>
            <a:ext cx="4489704" cy="49377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JobSpec + Inputs</a:t>
            </a:r>
            <a:endParaRPr lang="en-US" sz="1400" dirty="0"/>
          </a:p>
        </p:txBody>
      </p:sp>
      <p:sp>
        <p:nvSpPr>
          <p:cNvPr id="26" name="Shape 24"/>
          <p:cNvSpPr/>
          <p:nvPr/>
        </p:nvSpPr>
        <p:spPr>
          <a:xfrm>
            <a:off x="6629400" y="3520440"/>
            <a:ext cx="4892040" cy="82296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7" name="Shape 25"/>
          <p:cNvSpPr/>
          <p:nvPr/>
        </p:nvSpPr>
        <p:spPr>
          <a:xfrm>
            <a:off x="6629400" y="3520440"/>
            <a:ext cx="73152" cy="82296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8" name="Text 26"/>
          <p:cNvSpPr/>
          <p:nvPr/>
        </p:nvSpPr>
        <p:spPr>
          <a:xfrm>
            <a:off x="6830568" y="3685032"/>
            <a:ext cx="4489704" cy="49377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Pinned Runtime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6629400" y="4572000"/>
            <a:ext cx="4892040" cy="82296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0" name="Shape 28"/>
          <p:cNvSpPr/>
          <p:nvPr/>
        </p:nvSpPr>
        <p:spPr>
          <a:xfrm>
            <a:off x="6629400" y="4572000"/>
            <a:ext cx="73152" cy="82296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1" name="Text 29"/>
          <p:cNvSpPr/>
          <p:nvPr/>
        </p:nvSpPr>
        <p:spPr>
          <a:xfrm>
            <a:off x="6830568" y="4736592"/>
            <a:ext cx="4489704" cy="49377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Artifacts + Hashes</a:t>
            </a:r>
            <a:endParaRPr lang="en-US" sz="1400" dirty="0"/>
          </a:p>
        </p:txBody>
      </p:sp>
      <p:sp>
        <p:nvSpPr>
          <p:cNvPr id="32" name="Shape 30"/>
          <p:cNvSpPr/>
          <p:nvPr/>
        </p:nvSpPr>
        <p:spPr>
          <a:xfrm>
            <a:off x="6629400" y="5623560"/>
            <a:ext cx="4892040" cy="82296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3" name="Shape 31"/>
          <p:cNvSpPr/>
          <p:nvPr/>
        </p:nvSpPr>
        <p:spPr>
          <a:xfrm>
            <a:off x="6629400" y="5623560"/>
            <a:ext cx="73152" cy="82296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4" name="Text 32"/>
          <p:cNvSpPr/>
          <p:nvPr/>
        </p:nvSpPr>
        <p:spPr>
          <a:xfrm>
            <a:off x="6830568" y="5788152"/>
            <a:ext cx="4489704" cy="49377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 Replay</a:t>
            </a:r>
            <a:endParaRPr lang="en-US" sz="1400" dirty="0"/>
          </a:p>
        </p:txBody>
      </p:sp>
      <p:sp>
        <p:nvSpPr>
          <p:cNvPr id="35" name="Shape 33"/>
          <p:cNvSpPr/>
          <p:nvPr/>
        </p:nvSpPr>
        <p:spPr>
          <a:xfrm>
            <a:off x="9070848" y="3291840"/>
            <a:ext cx="0" cy="210312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6" name="Shape 34"/>
          <p:cNvSpPr/>
          <p:nvPr/>
        </p:nvSpPr>
        <p:spPr>
          <a:xfrm>
            <a:off x="9070848" y="4343400"/>
            <a:ext cx="0" cy="210312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7" name="Shape 35"/>
          <p:cNvSpPr/>
          <p:nvPr/>
        </p:nvSpPr>
        <p:spPr>
          <a:xfrm>
            <a:off x="9070848" y="5394960"/>
            <a:ext cx="0" cy="210312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SAFETY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14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Autonomy under authority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Policy is the execution boundary — enforced both off‑chain and on‑chain.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2960" y="2331720"/>
            <a:ext cx="5577840" cy="4251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8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Tool allowlists (models, endpoints, RPC methods).</a:t>
            </a:r>
            <a:endParaRPr lang="en-US" sz="18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8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Budget caps and timeouts per job.</a:t>
            </a:r>
            <a:endParaRPr lang="en-US" sz="18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8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 residency and redaction constraints.</a:t>
            </a:r>
            <a:endParaRPr lang="en-US" sz="18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8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Circuit breakers on anomaly signals.</a:t>
            </a:r>
            <a:endParaRPr lang="en-US" sz="1800" dirty="0"/>
          </a:p>
        </p:txBody>
      </p:sp>
      <p:sp>
        <p:nvSpPr>
          <p:cNvPr id="12" name="Shape 10"/>
          <p:cNvSpPr/>
          <p:nvPr/>
        </p:nvSpPr>
        <p:spPr>
          <a:xfrm>
            <a:off x="6629400" y="2331720"/>
            <a:ext cx="4892040" cy="21031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3" name="Shape 11"/>
          <p:cNvSpPr/>
          <p:nvPr/>
        </p:nvSpPr>
        <p:spPr>
          <a:xfrm>
            <a:off x="6629400" y="2331720"/>
            <a:ext cx="73152" cy="210312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4" name="Text 12"/>
          <p:cNvSpPr/>
          <p:nvPr/>
        </p:nvSpPr>
        <p:spPr>
          <a:xfrm>
            <a:off x="6858000" y="249631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Where enforcement lives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6858000" y="2898648"/>
            <a:ext cx="44348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Node runtime sandbox (hard stop).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Agent router (soft policy + routing).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Job contracts (escrow + validation gates).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6629400" y="4572000"/>
            <a:ext cx="489204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7" name="Shape 15"/>
          <p:cNvSpPr/>
          <p:nvPr/>
        </p:nvSpPr>
        <p:spPr>
          <a:xfrm>
            <a:off x="6629400" y="4572000"/>
            <a:ext cx="73152" cy="20116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8" name="Text 16"/>
          <p:cNvSpPr/>
          <p:nvPr/>
        </p:nvSpPr>
        <p:spPr>
          <a:xfrm>
            <a:off x="6858000" y="473659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Failure containment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858000" y="5138928"/>
            <a:ext cx="443484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Non‑compliant jobs are rejected pre‑execute.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Quarantine modes for suspicious job classes.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Operator override remains final.</a:t>
            </a:r>
            <a:endParaRPr lang="en-US" sz="13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MULTI‑AGENT SYSTEM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15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Separation of duties (agents as roles)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Game‑theoretic robustness through independent incentives and checks.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3383280" cy="19202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192024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51560" y="2496312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Generator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051560" y="2898648"/>
            <a:ext cx="292608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Proposes plans, patches, jobs.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Maximizes progress under constraints.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4480560" y="2331720"/>
            <a:ext cx="3383280" cy="19202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4480560" y="2331720"/>
            <a:ext cx="73152" cy="192024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4709160" y="2496312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Critic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4709160" y="2898648"/>
            <a:ext cx="292608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Finds failure modes.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Forces better evidence and tests.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8138160" y="2331720"/>
            <a:ext cx="3383280" cy="19202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0" name="Shape 18"/>
          <p:cNvSpPr/>
          <p:nvPr/>
        </p:nvSpPr>
        <p:spPr>
          <a:xfrm>
            <a:off x="8138160" y="2331720"/>
            <a:ext cx="73152" cy="192024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8366760" y="2496312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8366760" y="2898648"/>
            <a:ext cx="292608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Replays + attests.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Quorum finalizes truth.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822960" y="4480560"/>
            <a:ext cx="5257800" cy="20574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4" name="Shape 22"/>
          <p:cNvSpPr/>
          <p:nvPr/>
        </p:nvSpPr>
        <p:spPr>
          <a:xfrm>
            <a:off x="822960" y="4480560"/>
            <a:ext cx="73152" cy="20574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5" name="Text 23"/>
          <p:cNvSpPr/>
          <p:nvPr/>
        </p:nvSpPr>
        <p:spPr>
          <a:xfrm>
            <a:off x="1051560" y="464515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Sentinel / Monitor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1051560" y="5047488"/>
            <a:ext cx="4800600" cy="1325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Observes anomalies (telemetry, drift, policy breaches).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Trips circuit breakers; escalates disputes.</a:t>
            </a:r>
            <a:endParaRPr lang="en-US" sz="1300" dirty="0"/>
          </a:p>
        </p:txBody>
      </p:sp>
      <p:sp>
        <p:nvSpPr>
          <p:cNvPr id="27" name="Shape 25"/>
          <p:cNvSpPr/>
          <p:nvPr/>
        </p:nvSpPr>
        <p:spPr>
          <a:xfrm>
            <a:off x="6309360" y="4480560"/>
            <a:ext cx="5212080" cy="20574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8" name="Shape 26"/>
          <p:cNvSpPr/>
          <p:nvPr/>
        </p:nvSpPr>
        <p:spPr>
          <a:xfrm>
            <a:off x="6309360" y="4480560"/>
            <a:ext cx="73152" cy="205740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9" name="Text 27"/>
          <p:cNvSpPr/>
          <p:nvPr/>
        </p:nvSpPr>
        <p:spPr>
          <a:xfrm>
            <a:off x="6537960" y="4645152"/>
            <a:ext cx="4754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Governor</a:t>
            </a:r>
            <a:endParaRPr lang="en-US" sz="1500" dirty="0"/>
          </a:p>
        </p:txBody>
      </p:sp>
      <p:sp>
        <p:nvSpPr>
          <p:cNvPr id="30" name="Text 28"/>
          <p:cNvSpPr/>
          <p:nvPr/>
        </p:nvSpPr>
        <p:spPr>
          <a:xfrm>
            <a:off x="6537960" y="5047488"/>
            <a:ext cx="4754880" cy="1325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Owns policy + budgets + upgrades.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Uses logs as institutional accountability.</a:t>
            </a:r>
            <a:endParaRPr lang="en-US" sz="13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INTEGRATION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16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Integration with AGIJobsv0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Alpha Agent v0 turns plans into jobs that can be escrowed, verified, and settled.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514600"/>
            <a:ext cx="365760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514600"/>
            <a:ext cx="73152" cy="91440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24128" y="2679192"/>
            <a:ext cx="325526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Alpha Agent v0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(plan → job)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4800600" y="2514600"/>
            <a:ext cx="347472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5" name="Shape 13"/>
          <p:cNvSpPr/>
          <p:nvPr/>
        </p:nvSpPr>
        <p:spPr>
          <a:xfrm>
            <a:off x="4800600" y="2514600"/>
            <a:ext cx="73152" cy="9144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Text 14"/>
          <p:cNvSpPr/>
          <p:nvPr/>
        </p:nvSpPr>
        <p:spPr>
          <a:xfrm>
            <a:off x="5001768" y="2679192"/>
            <a:ext cx="307238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JobRegistry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(escrow)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8549640" y="2514600"/>
            <a:ext cx="292608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8" name="Shape 16"/>
          <p:cNvSpPr/>
          <p:nvPr/>
        </p:nvSpPr>
        <p:spPr>
          <a:xfrm>
            <a:off x="8549640" y="2514600"/>
            <a:ext cx="73152" cy="91440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9" name="Text 17"/>
          <p:cNvSpPr/>
          <p:nvPr/>
        </p:nvSpPr>
        <p:spPr>
          <a:xfrm>
            <a:off x="8750808" y="2679192"/>
            <a:ext cx="252374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Alpha Nodes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(execute)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4526280" y="2971800"/>
            <a:ext cx="27432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1" name="Shape 19"/>
          <p:cNvSpPr/>
          <p:nvPr/>
        </p:nvSpPr>
        <p:spPr>
          <a:xfrm>
            <a:off x="8275320" y="2971800"/>
            <a:ext cx="27432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" name="Shape 20"/>
          <p:cNvSpPr/>
          <p:nvPr/>
        </p:nvSpPr>
        <p:spPr>
          <a:xfrm>
            <a:off x="4800600" y="3886200"/>
            <a:ext cx="347472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3" name="Shape 21"/>
          <p:cNvSpPr/>
          <p:nvPr/>
        </p:nvSpPr>
        <p:spPr>
          <a:xfrm>
            <a:off x="4800600" y="3886200"/>
            <a:ext cx="73152" cy="91440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4" name="Text 22"/>
          <p:cNvSpPr/>
          <p:nvPr/>
        </p:nvSpPr>
        <p:spPr>
          <a:xfrm>
            <a:off x="5001768" y="4050792"/>
            <a:ext cx="307238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Validators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(replay)</a:t>
            </a:r>
            <a:endParaRPr lang="en-US" sz="1400" dirty="0"/>
          </a:p>
        </p:txBody>
      </p:sp>
      <p:sp>
        <p:nvSpPr>
          <p:cNvPr id="25" name="Shape 23"/>
          <p:cNvSpPr/>
          <p:nvPr/>
        </p:nvSpPr>
        <p:spPr>
          <a:xfrm>
            <a:off x="10012680" y="3429000"/>
            <a:ext cx="0" cy="45720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6" name="Shape 24"/>
          <p:cNvSpPr/>
          <p:nvPr/>
        </p:nvSpPr>
        <p:spPr>
          <a:xfrm>
            <a:off x="822960" y="3886200"/>
            <a:ext cx="365760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7" name="Shape 25"/>
          <p:cNvSpPr/>
          <p:nvPr/>
        </p:nvSpPr>
        <p:spPr>
          <a:xfrm>
            <a:off x="822960" y="3886200"/>
            <a:ext cx="73152" cy="9144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8" name="Text 26"/>
          <p:cNvSpPr/>
          <p:nvPr/>
        </p:nvSpPr>
        <p:spPr>
          <a:xfrm>
            <a:off x="1024128" y="4050792"/>
            <a:ext cx="325526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Chronicle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(memory)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6537960" y="4800600"/>
            <a:ext cx="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0" name="Shape 28"/>
          <p:cNvSpPr/>
          <p:nvPr/>
        </p:nvSpPr>
        <p:spPr>
          <a:xfrm>
            <a:off x="822960" y="5166360"/>
            <a:ext cx="10652760" cy="14173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31" name="Shape 29"/>
          <p:cNvSpPr/>
          <p:nvPr/>
        </p:nvSpPr>
        <p:spPr>
          <a:xfrm>
            <a:off x="822960" y="5166360"/>
            <a:ext cx="73152" cy="141732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2" name="Text 30"/>
          <p:cNvSpPr/>
          <p:nvPr/>
        </p:nvSpPr>
        <p:spPr>
          <a:xfrm>
            <a:off x="1051560" y="5330952"/>
            <a:ext cx="101955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Practical outcome</a:t>
            </a:r>
            <a:endParaRPr lang="en-US" sz="1500" dirty="0"/>
          </a:p>
        </p:txBody>
      </p:sp>
      <p:sp>
        <p:nvSpPr>
          <p:cNvPr id="33" name="Text 31"/>
          <p:cNvSpPr/>
          <p:nvPr/>
        </p:nvSpPr>
        <p:spPr>
          <a:xfrm>
            <a:off x="1051560" y="5733288"/>
            <a:ext cx="1019556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Your agent outputs become protocol objects: jobs, proofs, attestations, and canonical memory entries.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The system’s “intelligence” is the compounding set of validated artifacts — not opaque tokens.</a:t>
            </a:r>
            <a:endParaRPr lang="en-US" sz="13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INTEGRATION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17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On‑chain touchpoints (JobRegistry excerpt)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Engineers: the minimal callable surface Alpha Agent needs.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669280" cy="283464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Text 10"/>
          <p:cNvSpPr/>
          <p:nvPr/>
        </p:nvSpPr>
        <p:spPr>
          <a:xfrm>
            <a:off x="1051560" y="2468880"/>
            <a:ext cx="5212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Solidity signatures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51560" y="2834640"/>
            <a:ext cx="5212080" cy="2148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 // contracts/v2/JobRegistry.sol (excerpt)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2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createJob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string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calldata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uri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uint256 reward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external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returns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uint256 jobId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);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3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apply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uint256 jobId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uint256 bond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external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4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submit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uint256 jobId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string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calldata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resultURI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bytes32 resultHash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external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5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dispute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uint256 jobId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string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calldata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reasonURI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external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6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finalize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uint256 jobId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external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;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822960" y="5349240"/>
            <a:ext cx="10698480" cy="141732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5" name="Text 13"/>
          <p:cNvSpPr/>
          <p:nvPr/>
        </p:nvSpPr>
        <p:spPr>
          <a:xfrm>
            <a:off x="1051560" y="5486400"/>
            <a:ext cx="102412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JSON ABI fragment (ethers‑ready)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1051560" y="5619280"/>
            <a:ext cx="10241280" cy="1097280"/>
          </a:xfrm>
          <a:prstGeom prst="rect">
            <a:avLst/>
          </a:prstGeom>
          <a:noFill/>
          <a:ln/>
        </p:spPr>
        <p:txBody>
          <a:bodyPr wrap="square" rtlCol="0" anchor="t">
            <a:normAutofit/>
          </a:bodyPr>
          <a:lstStyle/>
          <a:p>
            <a:pPr marL="0" indent="0">
              <a:buNone/>
            </a:pPr>
            <a:r>
              <a:rPr sz="1000">
                <a:solidFill>
                  <a:srgbClr val="DCDCDC"/>
                </a:solidFill>
                <a:latin typeface="Courier New"/>
              </a:rPr>
              <a:t>[</a:t>
            </a:r>
            <a:br/>
            <a:r>
              <a:rPr sz="1000">
                <a:solidFill>
                  <a:srgbClr val="DCDCDC"/>
                </a:solidFill>
                <a:latin typeface="Courier New"/>
              </a:rPr>
              <a:t>  {"type":"function","name":"createJob",</a:t>
            </a:r>
            <a:br/>
            <a:r>
              <a:rPr sz="1000">
                <a:solidFill>
                  <a:srgbClr val="DCDCDC"/>
                </a:solidFill>
                <a:latin typeface="Courier New"/>
              </a:rPr>
              <a:t>   "inputs":[{"name":"uri","type":"string"},{"name":"reward","type":"uint256"}],"outputs":[{"name":"jobId","type":"uint256"}]},</a:t>
            </a:r>
            <a:br/>
            <a:r>
              <a:rPr sz="1000">
                <a:solidFill>
                  <a:srgbClr val="DCDCDC"/>
                </a:solidFill>
                <a:latin typeface="Courier New"/>
              </a:rPr>
              <a:t>  {"type":"function","name":"finalize","inputs":[{"name":"jobId","type":"uint256"}],"outputs":[]}</a:t>
            </a:r>
            <a:br/>
            <a:r>
              <a:rPr sz="1000">
                <a:solidFill>
                  <a:srgbClr val="DCDCDC"/>
                </a:solidFill>
                <a:latin typeface="Courier New"/>
              </a:rPr>
              <a:t>]</a:t>
            </a:r>
            <a:endParaRPr lang="en-US" sz="1100" dirty="0"/>
          </a:p>
        </p:txBody>
      </p:sp>
      <p:sp>
        <p:nvSpPr>
          <p:cNvPr id="17" name="Shape 15"/>
          <p:cNvSpPr/>
          <p:nvPr/>
        </p:nvSpPr>
        <p:spPr>
          <a:xfrm>
            <a:off x="6629400" y="2331720"/>
            <a:ext cx="4892040" cy="28346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8" name="Shape 16"/>
          <p:cNvSpPr/>
          <p:nvPr/>
        </p:nvSpPr>
        <p:spPr>
          <a:xfrm>
            <a:off x="6629400" y="2331720"/>
            <a:ext cx="73152" cy="283464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9" name="Text 17"/>
          <p:cNvSpPr/>
          <p:nvPr/>
        </p:nvSpPr>
        <p:spPr>
          <a:xfrm>
            <a:off x="6858000" y="249631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Engineering notes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6858000" y="2898648"/>
            <a:ext cx="4434840" cy="2103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URI points to JobSpec (IPFS/Arweave) with acceptance tests + evidence schema.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resultHash commits the exact output promoted into Chronicle.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dispute() escalates; finalize() releases escrow after validator quorum.</a:t>
            </a:r>
            <a:endParaRPr lang="en-US" sz="13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VALIDATION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18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Validation modes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How truth is produced: deterministic replay + quorum.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2960" y="2331720"/>
            <a:ext cx="5577840" cy="4343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Fast path: deterministic replay produces identical resultHash.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Commit–reveal prevents herding / influence.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Quorum thresholds are policy‑set per job class.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Disputes trigger deeper review or additional validators.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6629400" y="2331720"/>
            <a:ext cx="4892040" cy="21031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3" name="Shape 11"/>
          <p:cNvSpPr/>
          <p:nvPr/>
        </p:nvSpPr>
        <p:spPr>
          <a:xfrm>
            <a:off x="6629400" y="2331720"/>
            <a:ext cx="73152" cy="210312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4" name="Text 12"/>
          <p:cNvSpPr/>
          <p:nvPr/>
        </p:nvSpPr>
        <p:spPr>
          <a:xfrm>
            <a:off x="6858000" y="249631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Quality signals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6858000" y="2898648"/>
            <a:ext cx="44348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Acceptance tests + property checks.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SLO adherence (latency, uptime).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Resource metering consistency.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6629400" y="4572000"/>
            <a:ext cx="489204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7" name="Shape 15"/>
          <p:cNvSpPr/>
          <p:nvPr/>
        </p:nvSpPr>
        <p:spPr>
          <a:xfrm>
            <a:off x="6629400" y="457200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8" name="Text 16"/>
          <p:cNvSpPr/>
          <p:nvPr/>
        </p:nvSpPr>
        <p:spPr>
          <a:xfrm>
            <a:off x="6858000" y="473659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Anti‑Byzantine incentives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858000" y="5138928"/>
            <a:ext cx="443484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Stake‑weighted selection.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Slashing for dishonest attestations.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Reward honest minority that catches faults.</a:t>
            </a:r>
            <a:endParaRPr lang="en-US" sz="13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MEMORY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19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Chronicle: decision‑relevant memory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queryable graph of objectives → jobs → proofs → outcomes.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257800" cy="20574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205740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51560" y="249631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First‑class entities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051560" y="2898648"/>
            <a:ext cx="4800600" cy="1325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Objectives, Plans, Jobs, Agents, Nodes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Artifacts, Proof Bundles, Attestations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Policies, Upgrades, Settlement Events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822960" y="4572000"/>
            <a:ext cx="5257800" cy="20574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822960" y="4572000"/>
            <a:ext cx="73152" cy="20574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1051560" y="473659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it compounds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051560" y="5138928"/>
            <a:ext cx="4800600" cy="1325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Validated outputs become reusable primitives.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Failures are retained as anti‑patterns.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Meta‑agent learns on proven data only.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6309360" y="2331720"/>
            <a:ext cx="5212080" cy="429768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Shape 18"/>
          <p:cNvSpPr/>
          <p:nvPr/>
        </p:nvSpPr>
        <p:spPr>
          <a:xfrm>
            <a:off x="6629400" y="2788920"/>
            <a:ext cx="1280160" cy="548640"/>
          </a:xfrm>
          <a:prstGeom prst="ellipse">
            <a:avLst/>
          </a:prstGeom>
          <a:solidFill>
            <a:srgbClr val="0F1A2B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6629400" y="2898648"/>
            <a:ext cx="1280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Forecast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8275320" y="2560320"/>
            <a:ext cx="1280160" cy="548640"/>
          </a:xfrm>
          <a:prstGeom prst="ellipse">
            <a:avLst/>
          </a:prstGeom>
          <a:solidFill>
            <a:srgbClr val="0F1A2B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3" name="Text 21"/>
          <p:cNvSpPr/>
          <p:nvPr/>
        </p:nvSpPr>
        <p:spPr>
          <a:xfrm>
            <a:off x="8275320" y="2670048"/>
            <a:ext cx="1280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Job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9921240" y="2788920"/>
            <a:ext cx="1417320" cy="548640"/>
          </a:xfrm>
          <a:prstGeom prst="ellipse">
            <a:avLst/>
          </a:prstGeom>
          <a:solidFill>
            <a:srgbClr val="0F1A2B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5" name="Text 23"/>
          <p:cNvSpPr/>
          <p:nvPr/>
        </p:nvSpPr>
        <p:spPr>
          <a:xfrm>
            <a:off x="9921240" y="2898648"/>
            <a:ext cx="14173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Proof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9052560" y="3840480"/>
            <a:ext cx="1645920" cy="548640"/>
          </a:xfrm>
          <a:prstGeom prst="ellipse">
            <a:avLst/>
          </a:prstGeom>
          <a:solidFill>
            <a:srgbClr val="0F1A2B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7" name="Text 25"/>
          <p:cNvSpPr/>
          <p:nvPr/>
        </p:nvSpPr>
        <p:spPr>
          <a:xfrm>
            <a:off x="9052560" y="3950208"/>
            <a:ext cx="1645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Canon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7909560" y="3063240"/>
            <a:ext cx="36576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" name="Shape 27"/>
          <p:cNvSpPr/>
          <p:nvPr/>
        </p:nvSpPr>
        <p:spPr>
          <a:xfrm>
            <a:off x="9555480" y="2834640"/>
            <a:ext cx="365760" cy="22860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0" name="Shape 28"/>
          <p:cNvSpPr/>
          <p:nvPr/>
        </p:nvSpPr>
        <p:spPr>
          <a:xfrm>
            <a:off x="10607040" y="3337560"/>
            <a:ext cx="0" cy="50292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1" name="Shape 29"/>
          <p:cNvSpPr/>
          <p:nvPr/>
        </p:nvSpPr>
        <p:spPr>
          <a:xfrm>
            <a:off x="8961120" y="3108960"/>
            <a:ext cx="365760" cy="73152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2" name="Text 30"/>
          <p:cNvSpPr/>
          <p:nvPr/>
        </p:nvSpPr>
        <p:spPr>
          <a:xfrm>
            <a:off x="6537960" y="4800600"/>
            <a:ext cx="49377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Traceability is a graph traversal — not a narrative.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EXECUTIVE CHARTER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02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AGI‑Alpha‑Agent‑v0 is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meta‑agentic coordination core for proof‑grade autonomous work.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85800" y="2331720"/>
            <a:ext cx="3703320" cy="150876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685800" y="2331720"/>
            <a:ext cx="73152" cy="150876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914400" y="2496312"/>
            <a:ext cx="3246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Identity‑bound Autonomy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914400" y="2898648"/>
            <a:ext cx="324612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Every action is attributable to a verifiable actor.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Role‑scoped permissions; no ambient authority.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4526280" y="2331720"/>
            <a:ext cx="3611880" cy="150876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4526280" y="2331720"/>
            <a:ext cx="73152" cy="150876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4754880" y="2496312"/>
            <a:ext cx="3154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Evidence‑first Execution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4754880" y="2898648"/>
            <a:ext cx="315468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Deterministic pipelines; replayable proofs.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Artifacts + hashes + logs as a single bundle.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8275320" y="2331720"/>
            <a:ext cx="3218688" cy="150876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0" name="Shape 18"/>
          <p:cNvSpPr/>
          <p:nvPr/>
        </p:nvSpPr>
        <p:spPr>
          <a:xfrm>
            <a:off x="8275320" y="2331720"/>
            <a:ext cx="73152" cy="150876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8503920" y="2496312"/>
            <a:ext cx="276148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Governed Improvement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8503920" y="2898648"/>
            <a:ext cx="2761488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Search‑driven self‑refinement (MATS).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Upgrades gated by tests + policy.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685800" y="4069080"/>
            <a:ext cx="1082009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Design invariant: autonomy scales only when the system can prove what it did.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OPERATIONS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20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Observability and SLOs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Telemetry is part of evidence; metrics are signed and audit‑ready.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25780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20116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51560" y="249631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Signals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051560" y="2898648"/>
            <a:ext cx="480060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Traces: objective → job → proof chain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Metrics: latency, success %, resource usage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Logs: hash‑chained runtime + agent logs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822960" y="4572000"/>
            <a:ext cx="525780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822960" y="457200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1051560" y="473659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Controls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051560" y="5138928"/>
            <a:ext cx="480060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SLO gates (deadline, uptime)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Anomaly detectors (drift, outliers)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Circuit breakers (pause / quarantine)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6309360" y="2331720"/>
            <a:ext cx="5212080" cy="425196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Text 18"/>
          <p:cNvSpPr/>
          <p:nvPr/>
        </p:nvSpPr>
        <p:spPr>
          <a:xfrm>
            <a:off x="6537960" y="2468880"/>
            <a:ext cx="4754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Example metrics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6537960" y="2834640"/>
            <a:ext cx="4754880" cy="3566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/metrics (Prometheus format)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2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alpha_jobs_total{status="validated"} 128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3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alpha_jobs_latency_p95_seconds 4.2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4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alpha_evidence_replay_mismatch_total 0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5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alpha_policy_denied_total 3</a:t>
            </a:r>
            <a:endParaRPr lang="en-US" sz="11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ENGINEERING DISCIPLINE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21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CI as protocol: “main is deployable truth”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meta‑agent is only as safe as its upgrade pipeline.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2960" y="2331720"/>
            <a:ext cx="5577840" cy="4480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Deterministic tests + regression thresholds are first‑class.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Skill tests gate new agent capabilities.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Policy simulations run before deployment.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Artifacts (builds, SBOMs, hashes) are stored and referenced.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6629400" y="2286000"/>
            <a:ext cx="4892040" cy="73152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Shape 11"/>
          <p:cNvSpPr/>
          <p:nvPr/>
        </p:nvSpPr>
        <p:spPr>
          <a:xfrm>
            <a:off x="6629400" y="2286000"/>
            <a:ext cx="73152" cy="73152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4" name="Text 12"/>
          <p:cNvSpPr/>
          <p:nvPr/>
        </p:nvSpPr>
        <p:spPr>
          <a:xfrm>
            <a:off x="6830568" y="2450592"/>
            <a:ext cx="4489704" cy="402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 / Patch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6629400" y="3200400"/>
            <a:ext cx="4892040" cy="73152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6629400" y="3200400"/>
            <a:ext cx="73152" cy="73152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6830568" y="3364992"/>
            <a:ext cx="4489704" cy="402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Unit + Property Tests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6629400" y="4114800"/>
            <a:ext cx="4892040" cy="73152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9" name="Shape 17"/>
          <p:cNvSpPr/>
          <p:nvPr/>
        </p:nvSpPr>
        <p:spPr>
          <a:xfrm>
            <a:off x="6629400" y="4114800"/>
            <a:ext cx="73152" cy="73152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Text 18"/>
          <p:cNvSpPr/>
          <p:nvPr/>
        </p:nvSpPr>
        <p:spPr>
          <a:xfrm>
            <a:off x="6830568" y="4279392"/>
            <a:ext cx="4489704" cy="402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Determinism + Replay</a:t>
            </a:r>
            <a:endParaRPr lang="en-US" sz="1400" dirty="0"/>
          </a:p>
        </p:txBody>
      </p:sp>
      <p:sp>
        <p:nvSpPr>
          <p:cNvPr id="21" name="Shape 19"/>
          <p:cNvSpPr/>
          <p:nvPr/>
        </p:nvSpPr>
        <p:spPr>
          <a:xfrm>
            <a:off x="6629400" y="5029200"/>
            <a:ext cx="4892040" cy="73152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2" name="Shape 20"/>
          <p:cNvSpPr/>
          <p:nvPr/>
        </p:nvSpPr>
        <p:spPr>
          <a:xfrm>
            <a:off x="6629400" y="5029200"/>
            <a:ext cx="73152" cy="73152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3" name="Text 21"/>
          <p:cNvSpPr/>
          <p:nvPr/>
        </p:nvSpPr>
        <p:spPr>
          <a:xfrm>
            <a:off x="6830568" y="5193792"/>
            <a:ext cx="4489704" cy="402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Policy Simulation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6629400" y="5943600"/>
            <a:ext cx="4892040" cy="73152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5" name="Shape 23"/>
          <p:cNvSpPr/>
          <p:nvPr/>
        </p:nvSpPr>
        <p:spPr>
          <a:xfrm>
            <a:off x="6629400" y="5943600"/>
            <a:ext cx="73152" cy="73152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6" name="Text 24"/>
          <p:cNvSpPr/>
          <p:nvPr/>
        </p:nvSpPr>
        <p:spPr>
          <a:xfrm>
            <a:off x="6830568" y="6108192"/>
            <a:ext cx="4489704" cy="40233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Signed Release</a:t>
            </a:r>
            <a:endParaRPr lang="en-US" sz="1400" dirty="0"/>
          </a:p>
        </p:txBody>
      </p:sp>
      <p:sp>
        <p:nvSpPr>
          <p:cNvPr id="27" name="Shape 25"/>
          <p:cNvSpPr/>
          <p:nvPr/>
        </p:nvSpPr>
        <p:spPr>
          <a:xfrm>
            <a:off x="9070848" y="3017520"/>
            <a:ext cx="0" cy="18288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8" name="Shape 26"/>
          <p:cNvSpPr/>
          <p:nvPr/>
        </p:nvSpPr>
        <p:spPr>
          <a:xfrm>
            <a:off x="9070848" y="3931920"/>
            <a:ext cx="0" cy="18288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" name="Shape 27"/>
          <p:cNvSpPr/>
          <p:nvPr/>
        </p:nvSpPr>
        <p:spPr>
          <a:xfrm>
            <a:off x="9070848" y="4846320"/>
            <a:ext cx="0" cy="18288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0" name="Shape 28"/>
          <p:cNvSpPr/>
          <p:nvPr/>
        </p:nvSpPr>
        <p:spPr>
          <a:xfrm>
            <a:off x="9070848" y="5760720"/>
            <a:ext cx="0" cy="18288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DEPLOYMENT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22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Deployment modes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Start local, scale to clusters, federate across sovereign domains.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338328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20116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51560" y="2496312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Local Dev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051560" y="2898648"/>
            <a:ext cx="29260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Single process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SQLite memory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Mocked tools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4480560" y="2331720"/>
            <a:ext cx="338328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4480560" y="233172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4709160" y="2496312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Single Node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4709160" y="2898648"/>
            <a:ext cx="29260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Token‑secured API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Redis optional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Metrics enabled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8138160" y="2331720"/>
            <a:ext cx="338328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0" name="Shape 18"/>
          <p:cNvSpPr/>
          <p:nvPr/>
        </p:nvSpPr>
        <p:spPr>
          <a:xfrm>
            <a:off x="8138160" y="2331720"/>
            <a:ext cx="73152" cy="201168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8366760" y="2496312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Kubernetes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8366760" y="2898648"/>
            <a:ext cx="29260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Horizontal scaling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Secret management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Ingress + TLS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822960" y="4572000"/>
            <a:ext cx="1069848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4" name="Shape 22"/>
          <p:cNvSpPr/>
          <p:nvPr/>
        </p:nvSpPr>
        <p:spPr>
          <a:xfrm>
            <a:off x="822960" y="457200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5" name="Text 23"/>
          <p:cNvSpPr/>
          <p:nvPr/>
        </p:nvSpPr>
        <p:spPr>
          <a:xfrm>
            <a:off x="1051560" y="4736592"/>
            <a:ext cx="10241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Federated / multi‑tenant (institutional)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1051560" y="5138928"/>
            <a:ext cx="102412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Separate trust domains; shared job protocol.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Namespaced policies; isolated runtimes.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Cross‑domain attestation via signed evidence bundles.</a:t>
            </a:r>
            <a:endParaRPr lang="en-US" sz="13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SECURITY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23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Security model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Keys, boundaries, and least privilege — engineered, not assumed.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2960" y="2240280"/>
            <a:ext cx="5623560" cy="4480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Key separation: signing vs on‑chain execution vs API auth.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HSM / multisig for high‑impact actions (upgrades, treasury).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Secrets in env only for dev; vault/KMS in prod.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Default‑deny network policy for job containers.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6629400" y="2331720"/>
            <a:ext cx="4892040" cy="21031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3" name="Shape 11"/>
          <p:cNvSpPr/>
          <p:nvPr/>
        </p:nvSpPr>
        <p:spPr>
          <a:xfrm>
            <a:off x="6629400" y="2331720"/>
            <a:ext cx="73152" cy="210312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4" name="Text 12"/>
          <p:cNvSpPr/>
          <p:nvPr/>
        </p:nvSpPr>
        <p:spPr>
          <a:xfrm>
            <a:off x="6858000" y="249631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Attack surface reductions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6858000" y="2898648"/>
            <a:ext cx="44348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Determinism: replay catches tampering.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Policy gates: prevent exfiltration paths.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 redundancy: defeats single‑node fraud.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6629400" y="4572000"/>
            <a:ext cx="489204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7" name="Shape 15"/>
          <p:cNvSpPr/>
          <p:nvPr/>
        </p:nvSpPr>
        <p:spPr>
          <a:xfrm>
            <a:off x="6629400" y="457200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8" name="Text 16"/>
          <p:cNvSpPr/>
          <p:nvPr/>
        </p:nvSpPr>
        <p:spPr>
          <a:xfrm>
            <a:off x="6858000" y="473659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Operational hardening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858000" y="5138928"/>
            <a:ext cx="443484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Rate limits + circuit breakers.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Audit log retention + SBOMs.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Continuous dependency scanning.</a:t>
            </a:r>
            <a:endParaRPr lang="en-US" sz="13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SECURITY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24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Threat model (protocol lens)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Assume Byzantine actors; engineer incentives and verification.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257800" cy="19202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192024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51560" y="249631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Adversaries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051560" y="2898648"/>
            <a:ext cx="480060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Malicious worker (fake results).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Byzantine validator cartel.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Prompt/tool injection into agent router.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 exfiltration via side channels.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822960" y="4434840"/>
            <a:ext cx="5257800" cy="21488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822960" y="4434840"/>
            <a:ext cx="73152" cy="214884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1051560" y="459943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Mitigations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051560" y="5001768"/>
            <a:ext cx="4800600" cy="1417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Replay + quorum; stake‑slashing.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Commit–reveal; randomized selection.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Tool allowlists; sandbox; egress control.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Signed logs; anomaly detection; redaction.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6309360" y="2331720"/>
            <a:ext cx="5212080" cy="425196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Text 18"/>
          <p:cNvSpPr/>
          <p:nvPr/>
        </p:nvSpPr>
        <p:spPr>
          <a:xfrm>
            <a:off x="6537960" y="2468880"/>
            <a:ext cx="47548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Game‑theoretic invariant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6537960" y="2834640"/>
            <a:ext cx="4754880" cy="3566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Goal: make honesty the dominant strategy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2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3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Expected payoff(cheat) &lt; Expected payoff(honest)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4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5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by: slashing + low probability of undetected fraud.</a:t>
            </a:r>
            <a:endParaRPr lang="en-US" sz="11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SCALING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25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Kardashev‑II framing: cognitive energy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Engineer for planetary compute without losing control of state.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577840" cy="19202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192024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51560" y="2496312"/>
            <a:ext cx="51206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Energy analogy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051560" y="2898648"/>
            <a:ext cx="51206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Compute ≈ available free energy (capacity).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Policies constrain feasible trajectories.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Proofs reduce entropy in decision outputs.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822960" y="4434840"/>
            <a:ext cx="5577840" cy="214884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822960" y="4434840"/>
            <a:ext cx="73152" cy="214884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1051560" y="4599432"/>
            <a:ext cx="51206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Scaling principle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051560" y="5001768"/>
            <a:ext cx="5120640" cy="1417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Throughput scales with nodes; integrity scales with validation.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Chronicle ensures past work is reusable (compounding).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Meta‑agent optimizes allocation under constraints (like a control system).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6629400" y="2331720"/>
            <a:ext cx="4892040" cy="425196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Text 18"/>
          <p:cNvSpPr/>
          <p:nvPr/>
        </p:nvSpPr>
        <p:spPr>
          <a:xfrm>
            <a:off x="6858000" y="2468880"/>
            <a:ext cx="4434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State update rule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6858000" y="2834640"/>
            <a:ext cx="4434840" cy="3566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Let S be system state (Chronicle)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2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3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ΔS = f(verified_work)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4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verified_work = Σ_i 1[replay_ok ∧ policy_ok ∧ tests_ok]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5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6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Only verified work updates S → stable long‑horizon behavior.</a:t>
            </a:r>
            <a:endParaRPr lang="en-US" sz="11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EXAMPLES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26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Example: α‑AGI Insight (offline demo)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Best‑first search over rewrite chains to surface actionable hypotheses.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2960" y="2240280"/>
            <a:ext cx="5577840" cy="4480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Inputs: prompt + optional dataset.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Process: generate candidate rewrites; score; expand best.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Output: ranked “insights” with evidence pointers.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Constraint: offline‑friendly; deterministic scoring hooks.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6629400" y="2514600"/>
            <a:ext cx="4892040" cy="82296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Shape 11"/>
          <p:cNvSpPr/>
          <p:nvPr/>
        </p:nvSpPr>
        <p:spPr>
          <a:xfrm>
            <a:off x="6629400" y="2514600"/>
            <a:ext cx="73152" cy="82296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4" name="Text 12"/>
          <p:cNvSpPr/>
          <p:nvPr/>
        </p:nvSpPr>
        <p:spPr>
          <a:xfrm>
            <a:off x="6830568" y="2679192"/>
            <a:ext cx="4489704" cy="49377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Seed Prompt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6629400" y="3566160"/>
            <a:ext cx="4892040" cy="82296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6629400" y="3566160"/>
            <a:ext cx="73152" cy="82296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6830568" y="3730752"/>
            <a:ext cx="4489704" cy="49377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Rewrite Search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6629400" y="4617720"/>
            <a:ext cx="4892040" cy="82296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9" name="Shape 17"/>
          <p:cNvSpPr/>
          <p:nvPr/>
        </p:nvSpPr>
        <p:spPr>
          <a:xfrm>
            <a:off x="6629400" y="4617720"/>
            <a:ext cx="73152" cy="82296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Text 18"/>
          <p:cNvSpPr/>
          <p:nvPr/>
        </p:nvSpPr>
        <p:spPr>
          <a:xfrm>
            <a:off x="6830568" y="4782312"/>
            <a:ext cx="4489704" cy="49377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Scoring + Critic</a:t>
            </a:r>
            <a:endParaRPr lang="en-US" sz="1400" dirty="0"/>
          </a:p>
        </p:txBody>
      </p:sp>
      <p:sp>
        <p:nvSpPr>
          <p:cNvPr id="21" name="Shape 19"/>
          <p:cNvSpPr/>
          <p:nvPr/>
        </p:nvSpPr>
        <p:spPr>
          <a:xfrm>
            <a:off x="6629400" y="5669280"/>
            <a:ext cx="4892040" cy="82296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2" name="Shape 20"/>
          <p:cNvSpPr/>
          <p:nvPr/>
        </p:nvSpPr>
        <p:spPr>
          <a:xfrm>
            <a:off x="6629400" y="5669280"/>
            <a:ext cx="73152" cy="82296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3" name="Text 21"/>
          <p:cNvSpPr/>
          <p:nvPr/>
        </p:nvSpPr>
        <p:spPr>
          <a:xfrm>
            <a:off x="6830568" y="5833872"/>
            <a:ext cx="4489704" cy="49377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Ranked Insights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9070848" y="3337560"/>
            <a:ext cx="0" cy="210312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" name="Shape 23"/>
          <p:cNvSpPr/>
          <p:nvPr/>
        </p:nvSpPr>
        <p:spPr>
          <a:xfrm>
            <a:off x="9070848" y="4389120"/>
            <a:ext cx="0" cy="210312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6" name="Shape 24"/>
          <p:cNvSpPr/>
          <p:nvPr/>
        </p:nvSpPr>
        <p:spPr>
          <a:xfrm>
            <a:off x="9070848" y="5440680"/>
            <a:ext cx="0" cy="210312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EXAMPLES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27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Example: patch‑to‑proof pipeline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Generate → test → replay → attest — then promote.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2960" y="2240280"/>
            <a:ext cx="5577840" cy="4480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1) Agent proposes patch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2) Run unit tests in pinned container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3) Produce artifact bundle + hashes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4) Validators replay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5) Merge / promote only if verified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6629400" y="2331720"/>
            <a:ext cx="4892040" cy="196596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6858000" y="2468880"/>
            <a:ext cx="4434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Artifact discipline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6858000" y="2834640"/>
            <a:ext cx="443484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1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git diff -- patch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2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3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+ if (policy.ok &amp;&amp; tests.pass) {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4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+   evidence = bundle(outputs, logs, hashes)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5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+   submit(jobId, evidence)
</a:t>
            </a:r>
            <a:r>
              <a:rPr lang="en-US" sz="1200" dirty="0">
                <a:solidFill>
                  <a:srgbClr val="8292A2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6 </a:t>
            </a:r>
            <a:r>
              <a:rPr lang="en-US" sz="1200" dirty="0">
                <a:solidFill>
                  <a:srgbClr val="FFFFFF"/>
                </a:solidFill>
                <a:latin typeface="Courier New" pitchFamily="34" charset="0"/>
                <a:ea typeface="Consolas" pitchFamily="34" charset="-122"/>
                <a:cs typeface="Consolas" pitchFamily="34" charset="-120"/>
              </a:rPr>
              <a:t>+ }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629400" y="4434840"/>
            <a:ext cx="4892040" cy="20574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6629400" y="4434840"/>
            <a:ext cx="73152" cy="20574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6858000" y="459943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engineers care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6858000" y="5001768"/>
            <a:ext cx="4434840" cy="1325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Patch provenance becomes a verifiable object.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Replays catch nondeterminism or hidden dependencies.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Governance can require stronger validators for high‑risk changes.</a:t>
            </a:r>
            <a:endParaRPr lang="en-US" sz="13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GOVERNANCE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28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Governance &amp; upgrade discipline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Power without oversight is failure; upgrades are evidence‑gated.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25780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20116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51560" y="249631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Governable objects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051560" y="2898648"/>
            <a:ext cx="480060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Policies (tool allowlists, budgets)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Validation thresholds per job class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Approved runtime images / SBOMs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822960" y="4572000"/>
            <a:ext cx="525780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822960" y="457200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1051560" y="473659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Controls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1051560" y="5138928"/>
            <a:ext cx="480060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Timelocks + multisig for upgrades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Emergency stop (global pause)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Versioned canon definitions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6629400" y="2514600"/>
            <a:ext cx="4892040" cy="6400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Shape 18"/>
          <p:cNvSpPr/>
          <p:nvPr/>
        </p:nvSpPr>
        <p:spPr>
          <a:xfrm>
            <a:off x="6629400" y="2514600"/>
            <a:ext cx="73152" cy="6400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6830568" y="2679192"/>
            <a:ext cx="4489704" cy="3108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Proposal</a:t>
            </a:r>
            <a:endParaRPr lang="en-US" sz="1400" dirty="0"/>
          </a:p>
        </p:txBody>
      </p:sp>
      <p:sp>
        <p:nvSpPr>
          <p:cNvPr id="22" name="Shape 20"/>
          <p:cNvSpPr/>
          <p:nvPr/>
        </p:nvSpPr>
        <p:spPr>
          <a:xfrm>
            <a:off x="6629400" y="3264408"/>
            <a:ext cx="4892040" cy="6400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3" name="Shape 21"/>
          <p:cNvSpPr/>
          <p:nvPr/>
        </p:nvSpPr>
        <p:spPr>
          <a:xfrm>
            <a:off x="6629400" y="3264408"/>
            <a:ext cx="73152" cy="6400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4" name="Text 22"/>
          <p:cNvSpPr/>
          <p:nvPr/>
        </p:nvSpPr>
        <p:spPr>
          <a:xfrm>
            <a:off x="6830568" y="3429000"/>
            <a:ext cx="4489704" cy="3108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 + Tests</a:t>
            </a:r>
            <a:endParaRPr lang="en-US" sz="1400" dirty="0"/>
          </a:p>
        </p:txBody>
      </p:sp>
      <p:sp>
        <p:nvSpPr>
          <p:cNvPr id="25" name="Shape 23"/>
          <p:cNvSpPr/>
          <p:nvPr/>
        </p:nvSpPr>
        <p:spPr>
          <a:xfrm>
            <a:off x="6629400" y="4014216"/>
            <a:ext cx="4892040" cy="6400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6" name="Shape 24"/>
          <p:cNvSpPr/>
          <p:nvPr/>
        </p:nvSpPr>
        <p:spPr>
          <a:xfrm>
            <a:off x="6629400" y="4014216"/>
            <a:ext cx="73152" cy="64008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7" name="Text 25"/>
          <p:cNvSpPr/>
          <p:nvPr/>
        </p:nvSpPr>
        <p:spPr>
          <a:xfrm>
            <a:off x="6830568" y="4178808"/>
            <a:ext cx="4489704" cy="3108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Audit / Review</a:t>
            </a:r>
            <a:endParaRPr lang="en-US" sz="1400" dirty="0"/>
          </a:p>
        </p:txBody>
      </p:sp>
      <p:sp>
        <p:nvSpPr>
          <p:cNvPr id="28" name="Shape 26"/>
          <p:cNvSpPr/>
          <p:nvPr/>
        </p:nvSpPr>
        <p:spPr>
          <a:xfrm>
            <a:off x="6629400" y="4764024"/>
            <a:ext cx="4892040" cy="6400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9" name="Shape 27"/>
          <p:cNvSpPr/>
          <p:nvPr/>
        </p:nvSpPr>
        <p:spPr>
          <a:xfrm>
            <a:off x="6629400" y="4764024"/>
            <a:ext cx="73152" cy="6400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0" name="Text 28"/>
          <p:cNvSpPr/>
          <p:nvPr/>
        </p:nvSpPr>
        <p:spPr>
          <a:xfrm>
            <a:off x="6830568" y="4928616"/>
            <a:ext cx="4489704" cy="3108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Timelock</a:t>
            </a:r>
            <a:endParaRPr lang="en-US" sz="1400" dirty="0"/>
          </a:p>
        </p:txBody>
      </p:sp>
      <p:sp>
        <p:nvSpPr>
          <p:cNvPr id="31" name="Shape 29"/>
          <p:cNvSpPr/>
          <p:nvPr/>
        </p:nvSpPr>
        <p:spPr>
          <a:xfrm>
            <a:off x="6629400" y="5513832"/>
            <a:ext cx="4892040" cy="6400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2" name="Shape 30"/>
          <p:cNvSpPr/>
          <p:nvPr/>
        </p:nvSpPr>
        <p:spPr>
          <a:xfrm>
            <a:off x="6629400" y="5513832"/>
            <a:ext cx="73152" cy="6400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3" name="Text 31"/>
          <p:cNvSpPr/>
          <p:nvPr/>
        </p:nvSpPr>
        <p:spPr>
          <a:xfrm>
            <a:off x="6830568" y="5678424"/>
            <a:ext cx="4489704" cy="3108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Activation</a:t>
            </a:r>
            <a:endParaRPr lang="en-US" sz="1400" dirty="0"/>
          </a:p>
        </p:txBody>
      </p:sp>
      <p:sp>
        <p:nvSpPr>
          <p:cNvPr id="34" name="Shape 32"/>
          <p:cNvSpPr/>
          <p:nvPr/>
        </p:nvSpPr>
        <p:spPr>
          <a:xfrm>
            <a:off x="9070848" y="3154680"/>
            <a:ext cx="0" cy="109728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5" name="Shape 33"/>
          <p:cNvSpPr/>
          <p:nvPr/>
        </p:nvSpPr>
        <p:spPr>
          <a:xfrm>
            <a:off x="9070848" y="3904488"/>
            <a:ext cx="0" cy="109728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6" name="Shape 34"/>
          <p:cNvSpPr/>
          <p:nvPr/>
        </p:nvSpPr>
        <p:spPr>
          <a:xfrm>
            <a:off x="9070848" y="4654296"/>
            <a:ext cx="0" cy="109728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7" name="Shape 35"/>
          <p:cNvSpPr/>
          <p:nvPr/>
        </p:nvSpPr>
        <p:spPr>
          <a:xfrm>
            <a:off x="9070848" y="5404104"/>
            <a:ext cx="0" cy="109728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ECOSYSTEM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29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Interop and extensibility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meta‑agent is a routing layer — plugins are capability modules.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22960" y="2240280"/>
            <a:ext cx="5623560" cy="4480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Agent modules can wrap external systems (RPC, APIs, toolchains).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Policy determines which tools are callable in which contexts.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 schemas let validators reproduce tool calls (or verify outputs).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A2A envelope supports multi‑agent mesh topologies.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6629400" y="2331720"/>
            <a:ext cx="4892040" cy="20574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3" name="Shape 11"/>
          <p:cNvSpPr/>
          <p:nvPr/>
        </p:nvSpPr>
        <p:spPr>
          <a:xfrm>
            <a:off x="6629400" y="2331720"/>
            <a:ext cx="73152" cy="20574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4" name="Text 12"/>
          <p:cNvSpPr/>
          <p:nvPr/>
        </p:nvSpPr>
        <p:spPr>
          <a:xfrm>
            <a:off x="6858000" y="249631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Plugin contract (recommended)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6858000" y="2898648"/>
            <a:ext cx="4434840" cy="1325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Input schema + deterministic config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Acceptance tests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 manifest spec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Replay strategy (full/partial)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6629400" y="4572000"/>
            <a:ext cx="489204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7" name="Shape 15"/>
          <p:cNvSpPr/>
          <p:nvPr/>
        </p:nvSpPr>
        <p:spPr>
          <a:xfrm>
            <a:off x="6629400" y="4572000"/>
            <a:ext cx="73152" cy="20116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8" name="Text 16"/>
          <p:cNvSpPr/>
          <p:nvPr/>
        </p:nvSpPr>
        <p:spPr>
          <a:xfrm>
            <a:off x="6858000" y="473659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Engineer win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858000" y="5138928"/>
            <a:ext cx="443484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Swap implementations without changing invariants.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Incremental adoption: start off‑chain, anchor later.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THESIS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03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Trust is the throughput limiter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 protocol terms: without verifiability, autonomy cannot clear consensus.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77240" y="2331720"/>
            <a:ext cx="5623560" cy="411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8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Opaque agent outputs break reproducibility and audit.</a:t>
            </a:r>
            <a:endParaRPr lang="en-US" sz="18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8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Unbounded tool access collapses safety and governance.</a:t>
            </a:r>
            <a:endParaRPr lang="en-US" sz="18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8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 canonical “work” unit → mispricing and incentive drift.</a:t>
            </a:r>
            <a:endParaRPr lang="en-US" sz="18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8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Fragmented memory → repeated failures, no compounding.</a:t>
            </a:r>
            <a:endParaRPr lang="en-US" sz="1800" dirty="0"/>
          </a:p>
        </p:txBody>
      </p:sp>
      <p:sp>
        <p:nvSpPr>
          <p:cNvPr id="12" name="Shape 10"/>
          <p:cNvSpPr/>
          <p:nvPr/>
        </p:nvSpPr>
        <p:spPr>
          <a:xfrm>
            <a:off x="6629400" y="2331720"/>
            <a:ext cx="4892040" cy="41148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6903720" y="2542032"/>
            <a:ext cx="43891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Institutional acceptance criteria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6903720" y="2971800"/>
            <a:ext cx="4480560" cy="3291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Tamper‑evident logs (hash‑chained).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Replayable execution + deterministic artifacts.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Role‑based controls + policy gates.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Validation before settlement / promotion.</a:t>
            </a:r>
            <a:endParaRPr lang="en-US" sz="16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ROADMAP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30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Roadmap (engineer‑credible)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Scale capability only as fast as proof + governance scales.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338328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20116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51560" y="2496312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v0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051560" y="2898648"/>
            <a:ext cx="29260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Reference agent OS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Offline demos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Basic proof bundles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4480560" y="2331720"/>
            <a:ext cx="338328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4480560" y="233172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4709160" y="2496312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v1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4709160" y="2898648"/>
            <a:ext cx="29260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Tighter job protocol bindings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 automation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Better memory indexing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8138160" y="2331720"/>
            <a:ext cx="338328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0" name="Shape 18"/>
          <p:cNvSpPr/>
          <p:nvPr/>
        </p:nvSpPr>
        <p:spPr>
          <a:xfrm>
            <a:off x="8138160" y="2331720"/>
            <a:ext cx="73152" cy="201168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8366760" y="2496312"/>
            <a:ext cx="29260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v2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8366760" y="2898648"/>
            <a:ext cx="29260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Policy DSL + simulators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Federation primitives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Formal verification hooks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822960" y="4572000"/>
            <a:ext cx="1069848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4" name="Shape 22"/>
          <p:cNvSpPr/>
          <p:nvPr/>
        </p:nvSpPr>
        <p:spPr>
          <a:xfrm>
            <a:off x="822960" y="457200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5" name="Text 23"/>
          <p:cNvSpPr/>
          <p:nvPr/>
        </p:nvSpPr>
        <p:spPr>
          <a:xfrm>
            <a:off x="1051560" y="4736592"/>
            <a:ext cx="10241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North star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1051560" y="5138928"/>
            <a:ext cx="102412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machine that can plan, act, and improve — while remaining fully auditable and governable.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Compounding capability emerges from the Chronicle of validated artifacts.</a:t>
            </a:r>
            <a:endParaRPr lang="en-US" sz="13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GET INVOLVED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31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Repository orientation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Where protocol engineers typically start reading.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5669280" cy="301752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Text 10"/>
          <p:cNvSpPr/>
          <p:nvPr/>
        </p:nvSpPr>
        <p:spPr>
          <a:xfrm>
            <a:off x="1051560" y="2468880"/>
            <a:ext cx="5212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Top-level map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1051560" y="2834640"/>
            <a:ext cx="5212080" cy="2331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AGI-Alpha-Agent-v0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2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├─ docs/ (OVERVIEW, ARCHITECTURE, DESIGN)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3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├─ alpha_factory_v1/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4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│  ├─ backend/ (FastAPI, agent router, metrics)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5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│  └─ core/ (A2A envelope, utilities)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6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├─ contracts/ (reference on-chain components)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7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└─ demos/ (offline and end-to-end examples)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6629400" y="2331720"/>
            <a:ext cx="4892040" cy="21031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5" name="Shape 13"/>
          <p:cNvSpPr/>
          <p:nvPr/>
        </p:nvSpPr>
        <p:spPr>
          <a:xfrm>
            <a:off x="6629400" y="2331720"/>
            <a:ext cx="73152" cy="210312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Text 14"/>
          <p:cNvSpPr/>
          <p:nvPr/>
        </p:nvSpPr>
        <p:spPr>
          <a:xfrm>
            <a:off x="6858000" y="249631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Suggested reading path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6858000" y="2898648"/>
            <a:ext cx="44348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1) docs/OVERVIEW.md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2) docs/DESIGN.md (MATS)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3) alpha_factory_v1/backend/api_server.py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4) contracts/v2/JobRegistry.sol (integration)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6629400" y="4572000"/>
            <a:ext cx="4892040" cy="20116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9" name="Shape 17"/>
          <p:cNvSpPr/>
          <p:nvPr/>
        </p:nvSpPr>
        <p:spPr>
          <a:xfrm>
            <a:off x="6629400" y="4572000"/>
            <a:ext cx="73152" cy="2011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Text 18"/>
          <p:cNvSpPr/>
          <p:nvPr/>
        </p:nvSpPr>
        <p:spPr>
          <a:xfrm>
            <a:off x="6858000" y="4736592"/>
            <a:ext cx="4434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Contribution lanes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6858000" y="5138928"/>
            <a:ext cx="443484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Determinism + replay tooling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Policy DSL + simulators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 automation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Better schemas + docs</a:t>
            </a:r>
            <a:endParaRPr lang="en-US" sz="13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CLOSING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32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Build the machine that proves its work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The fastest path to safe autonomy is verifiable autonomy.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514600"/>
            <a:ext cx="10698480" cy="288036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Text 10"/>
          <p:cNvSpPr/>
          <p:nvPr/>
        </p:nvSpPr>
        <p:spPr>
          <a:xfrm>
            <a:off x="1143000" y="2788920"/>
            <a:ext cx="10058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AGI‑Alpha‑Agent‑v0 operationalizes a simple idea: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143000" y="3246120"/>
            <a:ext cx="100584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When intelligence becomes infrastructure, every decision must be replayable, every claim must be provable, and every upgrade must be governable.</a:t>
            </a:r>
            <a:endParaRPr lang="en-US" sz="1800" dirty="0"/>
          </a:p>
        </p:txBody>
      </p:sp>
      <p:sp>
        <p:nvSpPr>
          <p:cNvPr id="14" name="Shape 12"/>
          <p:cNvSpPr/>
          <p:nvPr/>
        </p:nvSpPr>
        <p:spPr>
          <a:xfrm>
            <a:off x="1143000" y="4617720"/>
            <a:ext cx="4480560" cy="0"/>
          </a:xfrm>
          <a:prstGeom prst="line">
            <a:avLst/>
          </a:prstGeom>
          <a:noFill/>
          <a:ln w="381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5" name="Text 13"/>
          <p:cNvSpPr/>
          <p:nvPr/>
        </p:nvSpPr>
        <p:spPr>
          <a:xfrm>
            <a:off x="1143000" y="4754880"/>
            <a:ext cx="10058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Repo: github.com/MontrealAI/AGI-Alpha-Agent-v0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1143000" y="5074920"/>
            <a:ext cx="10058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Companion protocols: AGIJobsv0 • AGI-Alpha-Node-v0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SYSTEM LOOP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04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The meta‑agentic loop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Plan → Execute → Prove → Validate → Remember → Improve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788920"/>
            <a:ext cx="1600200" cy="8686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788920"/>
            <a:ext cx="73152" cy="8686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24128" y="2953512"/>
            <a:ext cx="1197864" cy="5394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Plan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2423160" y="3223260"/>
            <a:ext cx="13716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5" name="Shape 13"/>
          <p:cNvSpPr/>
          <p:nvPr/>
        </p:nvSpPr>
        <p:spPr>
          <a:xfrm>
            <a:off x="2560320" y="2788920"/>
            <a:ext cx="1600200" cy="8686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2560320" y="2788920"/>
            <a:ext cx="73152" cy="868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2761488" y="2953512"/>
            <a:ext cx="1197864" cy="5394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Execute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4160520" y="3223260"/>
            <a:ext cx="13716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" name="Shape 17"/>
          <p:cNvSpPr/>
          <p:nvPr/>
        </p:nvSpPr>
        <p:spPr>
          <a:xfrm>
            <a:off x="4297680" y="2788920"/>
            <a:ext cx="1600200" cy="8686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0" name="Shape 18"/>
          <p:cNvSpPr/>
          <p:nvPr/>
        </p:nvSpPr>
        <p:spPr>
          <a:xfrm>
            <a:off x="4297680" y="2788920"/>
            <a:ext cx="73152" cy="8686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4498848" y="2953512"/>
            <a:ext cx="1197864" cy="5394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Prove</a:t>
            </a:r>
            <a:endParaRPr lang="en-US" sz="1400" dirty="0"/>
          </a:p>
        </p:txBody>
      </p:sp>
      <p:sp>
        <p:nvSpPr>
          <p:cNvPr id="22" name="Shape 20"/>
          <p:cNvSpPr/>
          <p:nvPr/>
        </p:nvSpPr>
        <p:spPr>
          <a:xfrm>
            <a:off x="5897880" y="3223260"/>
            <a:ext cx="13716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3" name="Shape 21"/>
          <p:cNvSpPr/>
          <p:nvPr/>
        </p:nvSpPr>
        <p:spPr>
          <a:xfrm>
            <a:off x="6035040" y="2788920"/>
            <a:ext cx="1600200" cy="8686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4" name="Shape 22"/>
          <p:cNvSpPr/>
          <p:nvPr/>
        </p:nvSpPr>
        <p:spPr>
          <a:xfrm>
            <a:off x="6035040" y="2788920"/>
            <a:ext cx="73152" cy="868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5" name="Text 23"/>
          <p:cNvSpPr/>
          <p:nvPr/>
        </p:nvSpPr>
        <p:spPr>
          <a:xfrm>
            <a:off x="6236208" y="2953512"/>
            <a:ext cx="1197864" cy="5394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Validate</a:t>
            </a:r>
            <a:endParaRPr lang="en-US" sz="1400" dirty="0"/>
          </a:p>
        </p:txBody>
      </p:sp>
      <p:sp>
        <p:nvSpPr>
          <p:cNvPr id="26" name="Shape 24"/>
          <p:cNvSpPr/>
          <p:nvPr/>
        </p:nvSpPr>
        <p:spPr>
          <a:xfrm>
            <a:off x="7635240" y="3223260"/>
            <a:ext cx="13716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7" name="Shape 25"/>
          <p:cNvSpPr/>
          <p:nvPr/>
        </p:nvSpPr>
        <p:spPr>
          <a:xfrm>
            <a:off x="7772400" y="2788920"/>
            <a:ext cx="1600200" cy="8686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8" name="Shape 26"/>
          <p:cNvSpPr/>
          <p:nvPr/>
        </p:nvSpPr>
        <p:spPr>
          <a:xfrm>
            <a:off x="7772400" y="2788920"/>
            <a:ext cx="73152" cy="86868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9" name="Text 27"/>
          <p:cNvSpPr/>
          <p:nvPr/>
        </p:nvSpPr>
        <p:spPr>
          <a:xfrm>
            <a:off x="7973568" y="2953512"/>
            <a:ext cx="1197864" cy="5394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Remember</a:t>
            </a:r>
            <a:endParaRPr lang="en-US" sz="1400" dirty="0"/>
          </a:p>
        </p:txBody>
      </p:sp>
      <p:sp>
        <p:nvSpPr>
          <p:cNvPr id="30" name="Shape 28"/>
          <p:cNvSpPr/>
          <p:nvPr/>
        </p:nvSpPr>
        <p:spPr>
          <a:xfrm>
            <a:off x="9372600" y="3223260"/>
            <a:ext cx="13716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1" name="Shape 29"/>
          <p:cNvSpPr/>
          <p:nvPr/>
        </p:nvSpPr>
        <p:spPr>
          <a:xfrm>
            <a:off x="9509760" y="2788920"/>
            <a:ext cx="1600200" cy="86868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2" name="Shape 30"/>
          <p:cNvSpPr/>
          <p:nvPr/>
        </p:nvSpPr>
        <p:spPr>
          <a:xfrm>
            <a:off x="9509760" y="2788920"/>
            <a:ext cx="73152" cy="86868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3" name="Text 31"/>
          <p:cNvSpPr/>
          <p:nvPr/>
        </p:nvSpPr>
        <p:spPr>
          <a:xfrm>
            <a:off x="9710928" y="2953512"/>
            <a:ext cx="1197864" cy="53949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Improve</a:t>
            </a:r>
            <a:endParaRPr lang="en-US" sz="1400" dirty="0"/>
          </a:p>
        </p:txBody>
      </p:sp>
      <p:sp>
        <p:nvSpPr>
          <p:cNvPr id="34" name="Shape 32"/>
          <p:cNvSpPr/>
          <p:nvPr/>
        </p:nvSpPr>
        <p:spPr>
          <a:xfrm>
            <a:off x="822960" y="3931920"/>
            <a:ext cx="5394960" cy="20574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35" name="Shape 33"/>
          <p:cNvSpPr/>
          <p:nvPr/>
        </p:nvSpPr>
        <p:spPr>
          <a:xfrm>
            <a:off x="822960" y="3931920"/>
            <a:ext cx="73152" cy="205740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6" name="Text 34"/>
          <p:cNvSpPr/>
          <p:nvPr/>
        </p:nvSpPr>
        <p:spPr>
          <a:xfrm>
            <a:off x="1051560" y="4096512"/>
            <a:ext cx="49377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Alpha Agent v0 (Brain)</a:t>
            </a:r>
            <a:endParaRPr lang="en-US" sz="1500" dirty="0"/>
          </a:p>
        </p:txBody>
      </p:sp>
      <p:sp>
        <p:nvSpPr>
          <p:cNvPr id="37" name="Text 35"/>
          <p:cNvSpPr/>
          <p:nvPr/>
        </p:nvSpPr>
        <p:spPr>
          <a:xfrm>
            <a:off x="1051560" y="4498848"/>
            <a:ext cx="4937760" cy="1325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Searches decision space (MATS) under policy.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Decomposes objectives into verifiable jobs.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Attaches evidence requirements to every step.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Promotes only validated artifacts into memory.</a:t>
            </a:r>
            <a:endParaRPr lang="en-US" sz="1300" dirty="0"/>
          </a:p>
        </p:txBody>
      </p:sp>
      <p:sp>
        <p:nvSpPr>
          <p:cNvPr id="38" name="Shape 36"/>
          <p:cNvSpPr/>
          <p:nvPr/>
        </p:nvSpPr>
        <p:spPr>
          <a:xfrm>
            <a:off x="6446520" y="3931920"/>
            <a:ext cx="5010912" cy="20574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39" name="Shape 37"/>
          <p:cNvSpPr/>
          <p:nvPr/>
        </p:nvSpPr>
        <p:spPr>
          <a:xfrm>
            <a:off x="6446520" y="3931920"/>
            <a:ext cx="73152" cy="20574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0" name="Text 38"/>
          <p:cNvSpPr/>
          <p:nvPr/>
        </p:nvSpPr>
        <p:spPr>
          <a:xfrm>
            <a:off x="6675120" y="4096512"/>
            <a:ext cx="4553712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Execution fabric (Hands)</a:t>
            </a:r>
            <a:endParaRPr lang="en-US" sz="1500" dirty="0"/>
          </a:p>
        </p:txBody>
      </p:sp>
      <p:sp>
        <p:nvSpPr>
          <p:cNvPr id="41" name="Text 39"/>
          <p:cNvSpPr/>
          <p:nvPr/>
        </p:nvSpPr>
        <p:spPr>
          <a:xfrm>
            <a:off x="6675120" y="4498848"/>
            <a:ext cx="4553712" cy="1325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AGIJobsv0: job lifecycle + escrow + validation.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Alpha Nodes: deterministic runtimes + proofs.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Chronicle: content‑addressed, queryable memory.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ARCHITECTURE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05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Reference architecture (engineer view)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Agent OS on top of a verifiable work + settlement substrate.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77440"/>
            <a:ext cx="10607040" cy="100584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77440"/>
            <a:ext cx="73152" cy="100584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24128" y="2542032"/>
            <a:ext cx="10204704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Meta‑Agentic Orchestrator (AGI‑Alpha‑Agent‑v0) — planners, critics, tool routers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822960" y="3657600"/>
            <a:ext cx="10607040" cy="100584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5" name="Shape 13"/>
          <p:cNvSpPr/>
          <p:nvPr/>
        </p:nvSpPr>
        <p:spPr>
          <a:xfrm>
            <a:off x="822960" y="3657600"/>
            <a:ext cx="73152" cy="100584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Text 14"/>
          <p:cNvSpPr/>
          <p:nvPr/>
        </p:nvSpPr>
        <p:spPr>
          <a:xfrm>
            <a:off x="1024128" y="3822192"/>
            <a:ext cx="10204704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Job Protocol (AGIJobsv0) — job registry, escrow, commit‑reveal validation, slashing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822960" y="4937760"/>
            <a:ext cx="10607040" cy="100584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8" name="Shape 16"/>
          <p:cNvSpPr/>
          <p:nvPr/>
        </p:nvSpPr>
        <p:spPr>
          <a:xfrm>
            <a:off x="822960" y="4937760"/>
            <a:ext cx="73152" cy="100584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9" name="Text 17"/>
          <p:cNvSpPr/>
          <p:nvPr/>
        </p:nvSpPr>
        <p:spPr>
          <a:xfrm>
            <a:off x="1024128" y="5102352"/>
            <a:ext cx="10204704" cy="6766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Deterministic Runtimes (Alpha Nodes) — containers, metering, artifact bundles, telemetry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11172000" y="2423160"/>
            <a:ext cx="90000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Off‑chain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(throughput)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11172000" y="3703320"/>
            <a:ext cx="90000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On‑chain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(integrity)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6126480" y="3383280"/>
            <a:ext cx="0" cy="22860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3" name="Shape 21"/>
          <p:cNvSpPr/>
          <p:nvPr/>
        </p:nvSpPr>
        <p:spPr>
          <a:xfrm>
            <a:off x="6126480" y="4663440"/>
            <a:ext cx="0" cy="22860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4" name="Text 22"/>
          <p:cNvSpPr/>
          <p:nvPr/>
        </p:nvSpPr>
        <p:spPr>
          <a:xfrm>
            <a:off x="822960" y="6126480"/>
            <a:ext cx="106070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Contract‑verified invariants anchor the system; compute stays off‑chain but never unaccounted.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FIRST PRINCIPLES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06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Invariant‑driven design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Engineer the system like a conserved‑quantity model: what cannot be violated.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85800" y="2377440"/>
            <a:ext cx="5577840" cy="13716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685800" y="2377440"/>
            <a:ext cx="73152" cy="137160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914400" y="2542032"/>
            <a:ext cx="51206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 action without attribution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914400" y="2944368"/>
            <a:ext cx="51206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Every act is signed by an identity key.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Role gates prevent privilege drift.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685800" y="3931920"/>
            <a:ext cx="5577840" cy="137160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16" name="Shape 14"/>
          <p:cNvSpPr/>
          <p:nvPr/>
        </p:nvSpPr>
        <p:spPr>
          <a:xfrm>
            <a:off x="685800" y="3931920"/>
            <a:ext cx="73152" cy="13716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7" name="Text 15"/>
          <p:cNvSpPr/>
          <p:nvPr/>
        </p:nvSpPr>
        <p:spPr>
          <a:xfrm>
            <a:off x="914400" y="4096512"/>
            <a:ext cx="51206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 output without evidence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914400" y="4498848"/>
            <a:ext cx="51206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Artifacts are content‑addressed + replayable.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Proof bundles are the unit of truth.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685800" y="5486400"/>
            <a:ext cx="5577840" cy="105156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20" name="Shape 18"/>
          <p:cNvSpPr/>
          <p:nvPr/>
        </p:nvSpPr>
        <p:spPr>
          <a:xfrm>
            <a:off x="685800" y="5486400"/>
            <a:ext cx="73152" cy="105156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Text 19"/>
          <p:cNvSpPr/>
          <p:nvPr/>
        </p:nvSpPr>
        <p:spPr>
          <a:xfrm>
            <a:off x="914400" y="5650992"/>
            <a:ext cx="51206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 settlement without validation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914400" y="6053328"/>
            <a:ext cx="51206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Quorum attestation (commit‑reveal) before promotion.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Disputes are first‑class.</a:t>
            </a:r>
            <a:endParaRPr lang="en-US" sz="1300" dirty="0"/>
          </a:p>
        </p:txBody>
      </p:sp>
      <p:sp>
        <p:nvSpPr>
          <p:cNvPr id="23" name="Shape 21"/>
          <p:cNvSpPr/>
          <p:nvPr/>
        </p:nvSpPr>
        <p:spPr>
          <a:xfrm>
            <a:off x="6537960" y="2377440"/>
            <a:ext cx="4983480" cy="41605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4" name="Text 22"/>
          <p:cNvSpPr/>
          <p:nvPr/>
        </p:nvSpPr>
        <p:spPr>
          <a:xfrm>
            <a:off x="6812280" y="2578608"/>
            <a:ext cx="44805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it works (physics metaphor)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6812280" y="2999232"/>
            <a:ext cx="4526280" cy="3383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 reduces entropy: unverifiable claims are rejected.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Policies shape the state space (constraints on the Hamiltonian).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Validation collapses uncertainty into canonical state updates.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CORE ALGORITHM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07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MATS: Meta‑Agentic Tree Search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Best‑first search over candidate plans, with critic‑guided branching.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77240" y="2331720"/>
            <a:ext cx="5669280" cy="3840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Node = (state, plan, evidence requirements).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Expansion proposes edits / patches / new sub‑plans.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Scoring uses validators, tests, and policy compliance.</a:t>
            </a:r>
            <a:endParaRPr lang="en-US" sz="17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7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Select the frontier node that maximizes expected verified value.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6629400" y="2331720"/>
            <a:ext cx="4892040" cy="4160520"/>
          </a:xfrm>
          <a:prstGeom prst="roundRect">
            <a:avLst/>
          </a:prstGeom>
          <a:solidFill>
            <a:srgbClr val="070A10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6858000" y="2468880"/>
            <a:ext cx="4434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Pseudo‑code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6858000" y="2834640"/>
            <a:ext cx="4434840" cy="3474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1 # Sketch (from DESIGN.md concept)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2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frontier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PriorityQueue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3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frontier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push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root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score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0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4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5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while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frontier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6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node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frontier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pop_best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7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if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node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is_solution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8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return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node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9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for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edit </a:t>
            </a:r>
            <a:r>
              <a:rPr lang="en-US" sz="1400" dirty="0">
                <a:solidFill>
                  <a:srgbClr val="66D9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propose_edits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node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):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10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child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apply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edit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node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11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child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score 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evaluate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child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 tests + policy + validators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
</a:t>
            </a:r>
            <a:r>
              <a:rPr lang="en-US" sz="1400" dirty="0">
                <a:solidFill>
                  <a:srgbClr val="8292A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12 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frontier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push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child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child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</a:t>
            </a:r>
            <a:r>
              <a:rPr lang="en-US" sz="14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score</a:t>
            </a:r>
            <a:r>
              <a:rPr lang="en-US" sz="1400" dirty="0">
                <a:solidFill>
                  <a:srgbClr val="F8F8F2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777240" y="6355080"/>
            <a:ext cx="1063721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Interpretation: a protocol engineer’s “consensus” over plans — only the best, provable branches survive.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RUNTIME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08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Core runtime loop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From objective → job graph → proofs → memory update.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148840"/>
            <a:ext cx="5120640" cy="54864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148840"/>
            <a:ext cx="73152" cy="54864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24128" y="2313432"/>
            <a:ext cx="4718304" cy="2194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1) Ingest objective + constraints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822960" y="2807208"/>
            <a:ext cx="5120640" cy="54864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5" name="Shape 13"/>
          <p:cNvSpPr/>
          <p:nvPr/>
        </p:nvSpPr>
        <p:spPr>
          <a:xfrm>
            <a:off x="822960" y="2807208"/>
            <a:ext cx="73152" cy="54864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Text 14"/>
          <p:cNvSpPr/>
          <p:nvPr/>
        </p:nvSpPr>
        <p:spPr>
          <a:xfrm>
            <a:off x="1024128" y="2971800"/>
            <a:ext cx="4718304" cy="2194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2) Decompose → DAG of jobs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822960" y="3465576"/>
            <a:ext cx="5120640" cy="54864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8" name="Shape 16"/>
          <p:cNvSpPr/>
          <p:nvPr/>
        </p:nvSpPr>
        <p:spPr>
          <a:xfrm>
            <a:off x="822960" y="3465576"/>
            <a:ext cx="73152" cy="54864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9" name="Text 17"/>
          <p:cNvSpPr/>
          <p:nvPr/>
        </p:nvSpPr>
        <p:spPr>
          <a:xfrm>
            <a:off x="1024128" y="3630168"/>
            <a:ext cx="4718304" cy="2194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3) Attach acceptance tests + evidence schema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822960" y="4123944"/>
            <a:ext cx="5120640" cy="54864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1" name="Shape 19"/>
          <p:cNvSpPr/>
          <p:nvPr/>
        </p:nvSpPr>
        <p:spPr>
          <a:xfrm>
            <a:off x="822960" y="4123944"/>
            <a:ext cx="73152" cy="54864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2" name="Text 20"/>
          <p:cNvSpPr/>
          <p:nvPr/>
        </p:nvSpPr>
        <p:spPr>
          <a:xfrm>
            <a:off x="1024128" y="4288536"/>
            <a:ext cx="4718304" cy="2194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4) Dispatch to AGIJobsv0 + Nodes</a:t>
            </a:r>
            <a:endParaRPr lang="en-US" sz="1400" dirty="0"/>
          </a:p>
        </p:txBody>
      </p:sp>
      <p:sp>
        <p:nvSpPr>
          <p:cNvPr id="23" name="Shape 21"/>
          <p:cNvSpPr/>
          <p:nvPr/>
        </p:nvSpPr>
        <p:spPr>
          <a:xfrm>
            <a:off x="822960" y="4782312"/>
            <a:ext cx="5120640" cy="54864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4" name="Shape 22"/>
          <p:cNvSpPr/>
          <p:nvPr/>
        </p:nvSpPr>
        <p:spPr>
          <a:xfrm>
            <a:off x="822960" y="4782312"/>
            <a:ext cx="73152" cy="54864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5" name="Text 23"/>
          <p:cNvSpPr/>
          <p:nvPr/>
        </p:nvSpPr>
        <p:spPr>
          <a:xfrm>
            <a:off x="1024128" y="4946904"/>
            <a:ext cx="4718304" cy="2194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5) Collect proof bundles + validator attestations</a:t>
            </a:r>
            <a:endParaRPr lang="en-US" sz="1400" dirty="0"/>
          </a:p>
        </p:txBody>
      </p:sp>
      <p:sp>
        <p:nvSpPr>
          <p:cNvPr id="26" name="Shape 24"/>
          <p:cNvSpPr/>
          <p:nvPr/>
        </p:nvSpPr>
        <p:spPr>
          <a:xfrm>
            <a:off x="822960" y="5440680"/>
            <a:ext cx="5120640" cy="54864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7" name="Shape 25"/>
          <p:cNvSpPr/>
          <p:nvPr/>
        </p:nvSpPr>
        <p:spPr>
          <a:xfrm>
            <a:off x="822960" y="5440680"/>
            <a:ext cx="73152" cy="54864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8" name="Text 26"/>
          <p:cNvSpPr/>
          <p:nvPr/>
        </p:nvSpPr>
        <p:spPr>
          <a:xfrm>
            <a:off x="1024128" y="5605272"/>
            <a:ext cx="4718304" cy="21945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6) Promote validated artifacts into Chronicle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3383280" y="2770632"/>
            <a:ext cx="0" cy="36576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0" name="Shape 28"/>
          <p:cNvSpPr/>
          <p:nvPr/>
        </p:nvSpPr>
        <p:spPr>
          <a:xfrm>
            <a:off x="3383280" y="3429000"/>
            <a:ext cx="0" cy="36576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1" name="Shape 29"/>
          <p:cNvSpPr/>
          <p:nvPr/>
        </p:nvSpPr>
        <p:spPr>
          <a:xfrm>
            <a:off x="3383280" y="4087368"/>
            <a:ext cx="0" cy="36576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2" name="Shape 30"/>
          <p:cNvSpPr/>
          <p:nvPr/>
        </p:nvSpPr>
        <p:spPr>
          <a:xfrm>
            <a:off x="3383280" y="4745736"/>
            <a:ext cx="0" cy="36576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3" name="Shape 31"/>
          <p:cNvSpPr/>
          <p:nvPr/>
        </p:nvSpPr>
        <p:spPr>
          <a:xfrm>
            <a:off x="3383280" y="5404104"/>
            <a:ext cx="0" cy="36576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4" name="Shape 32"/>
          <p:cNvSpPr/>
          <p:nvPr/>
        </p:nvSpPr>
        <p:spPr>
          <a:xfrm>
            <a:off x="6217920" y="2148840"/>
            <a:ext cx="5239512" cy="452628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5" name="Text 33"/>
          <p:cNvSpPr/>
          <p:nvPr/>
        </p:nvSpPr>
        <p:spPr>
          <a:xfrm>
            <a:off x="6492240" y="2359152"/>
            <a:ext cx="46634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First‑class objects (wire format)</a:t>
            </a:r>
            <a:endParaRPr lang="en-US" sz="1500" dirty="0"/>
          </a:p>
        </p:txBody>
      </p:sp>
      <p:sp>
        <p:nvSpPr>
          <p:cNvPr id="36" name="Text 34"/>
          <p:cNvSpPr/>
          <p:nvPr/>
        </p:nvSpPr>
        <p:spPr>
          <a:xfrm>
            <a:off x="6492240" y="2788920"/>
            <a:ext cx="4754880" cy="3886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ObjectiveSpec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PlanGraph (DAG)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JobSpec + AcceptanceTests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EvidenceBundleManifest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ValidatorAttestation</a:t>
            </a:r>
            <a:endParaRPr lang="en-US" sz="1600" dirty="0"/>
          </a:p>
          <a:p>
            <a:pPr marL="228600" indent="-228600">
              <a:lnSpc>
                <a:spcPct val="115000"/>
              </a:lnSpc>
              <a:spcAft>
                <a:spcPts val="600"/>
              </a:spcAft>
              <a:buSzPct val="100000"/>
              <a:buChar char="•"/>
            </a:pPr>
            <a:r>
              <a:rPr lang="en-US" sz="1600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CanonUpdate / ChronicleEntry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5070A"/>
          </a:solidFill>
          <a:ln w="12700">
            <a:solidFill>
              <a:srgbClr val="05070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2191695" cy="1143000"/>
          </a:xfrm>
          <a:prstGeom prst="rect">
            <a:avLst/>
          </a:prstGeom>
          <a:solidFill>
            <a:srgbClr val="0B1323">
              <a:alpha val="45000"/>
            </a:srgbClr>
          </a:solidFill>
          <a:ln w="12700">
            <a:solidFill>
              <a:srgbClr val="0B1323">
                <a:alpha val="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28600" y="228600"/>
            <a:ext cx="11734495" cy="6400800"/>
          </a:xfrm>
          <a:prstGeom prst="rect">
            <a:avLst/>
          </a:prstGeom>
          <a:solidFill>
            <a:srgbClr val="000000">
              <a:alpha val="0"/>
            </a:srgbClr>
          </a:solidFill>
          <a:ln w="12700">
            <a:solidFill>
              <a:srgbClr val="1B2333">
                <a:alpha val="65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48640" y="292608"/>
            <a:ext cx="91440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IMPLEMENTATION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11094415" y="292608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09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548640" y="658368"/>
            <a:ext cx="11094415" cy="0"/>
          </a:xfrm>
          <a:prstGeom prst="line">
            <a:avLst/>
          </a:prstGeom>
          <a:noFill/>
          <a:ln w="12700">
            <a:solidFill>
              <a:srgbClr val="1B2333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548640" y="658368"/>
            <a:ext cx="1463040" cy="0"/>
          </a:xfrm>
          <a:prstGeom prst="line">
            <a:avLst/>
          </a:prstGeom>
          <a:noFill/>
          <a:ln w="254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548640" y="960120"/>
            <a:ext cx="11094415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Alpha Factory v1 (reference implementation)</a:t>
            </a:r>
            <a:endParaRPr lang="en-US" sz="3400" dirty="0"/>
          </a:p>
        </p:txBody>
      </p:sp>
      <p:sp>
        <p:nvSpPr>
          <p:cNvPr id="10" name="Text 8"/>
          <p:cNvSpPr/>
          <p:nvPr/>
        </p:nvSpPr>
        <p:spPr>
          <a:xfrm>
            <a:off x="566928" y="1627632"/>
            <a:ext cx="11057839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FastAPI control plane + agent suite + memory + metrics.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22960" y="2331720"/>
            <a:ext cx="324612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2" name="Shape 10"/>
          <p:cNvSpPr/>
          <p:nvPr/>
        </p:nvSpPr>
        <p:spPr>
          <a:xfrm>
            <a:off x="822960" y="2331720"/>
            <a:ext cx="73152" cy="91440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1024128" y="2496312"/>
            <a:ext cx="284378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API Server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(FastAPI)</a:t>
            </a:r>
            <a:endParaRPr lang="en-US" sz="1400" dirty="0"/>
          </a:p>
        </p:txBody>
      </p:sp>
      <p:sp>
        <p:nvSpPr>
          <p:cNvPr id="14" name="Shape 12"/>
          <p:cNvSpPr/>
          <p:nvPr/>
        </p:nvSpPr>
        <p:spPr>
          <a:xfrm>
            <a:off x="4297680" y="2331720"/>
            <a:ext cx="324612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5" name="Shape 13"/>
          <p:cNvSpPr/>
          <p:nvPr/>
        </p:nvSpPr>
        <p:spPr>
          <a:xfrm>
            <a:off x="4297680" y="2331720"/>
            <a:ext cx="73152" cy="9144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6" name="Text 14"/>
          <p:cNvSpPr/>
          <p:nvPr/>
        </p:nvSpPr>
        <p:spPr>
          <a:xfrm>
            <a:off x="4498848" y="2496312"/>
            <a:ext cx="284378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Orchestrator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(agent router)</a:t>
            </a:r>
            <a:endParaRPr lang="en-US" sz="1400" dirty="0"/>
          </a:p>
        </p:txBody>
      </p:sp>
      <p:sp>
        <p:nvSpPr>
          <p:cNvPr id="17" name="Shape 15"/>
          <p:cNvSpPr/>
          <p:nvPr/>
        </p:nvSpPr>
        <p:spPr>
          <a:xfrm>
            <a:off x="7772400" y="2331720"/>
            <a:ext cx="361188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8" name="Shape 16"/>
          <p:cNvSpPr/>
          <p:nvPr/>
        </p:nvSpPr>
        <p:spPr>
          <a:xfrm>
            <a:off x="7772400" y="2331720"/>
            <a:ext cx="73152" cy="91440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9" name="Text 17"/>
          <p:cNvSpPr/>
          <p:nvPr/>
        </p:nvSpPr>
        <p:spPr>
          <a:xfrm>
            <a:off x="7973568" y="2496312"/>
            <a:ext cx="320954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A2A RPC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(gRPC)</a:t>
            </a:r>
            <a:endParaRPr lang="en-US" sz="1400" dirty="0"/>
          </a:p>
        </p:txBody>
      </p:sp>
      <p:sp>
        <p:nvSpPr>
          <p:cNvPr id="20" name="Shape 18"/>
          <p:cNvSpPr/>
          <p:nvPr/>
        </p:nvSpPr>
        <p:spPr>
          <a:xfrm>
            <a:off x="4069080" y="2788920"/>
            <a:ext cx="22860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1" name="Shape 19"/>
          <p:cNvSpPr/>
          <p:nvPr/>
        </p:nvSpPr>
        <p:spPr>
          <a:xfrm>
            <a:off x="7543800" y="2788920"/>
            <a:ext cx="228600" cy="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" name="Shape 20"/>
          <p:cNvSpPr/>
          <p:nvPr/>
        </p:nvSpPr>
        <p:spPr>
          <a:xfrm>
            <a:off x="822960" y="3657600"/>
            <a:ext cx="457200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3" name="Shape 21"/>
          <p:cNvSpPr/>
          <p:nvPr/>
        </p:nvSpPr>
        <p:spPr>
          <a:xfrm>
            <a:off x="822960" y="3657600"/>
            <a:ext cx="73152" cy="91440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4" name="Text 22"/>
          <p:cNvSpPr/>
          <p:nvPr/>
        </p:nvSpPr>
        <p:spPr>
          <a:xfrm>
            <a:off x="1024128" y="3822192"/>
            <a:ext cx="416966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Agent Modules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(code, contracts, ops, research)</a:t>
            </a:r>
            <a:endParaRPr lang="en-US" sz="1400" dirty="0"/>
          </a:p>
        </p:txBody>
      </p:sp>
      <p:sp>
        <p:nvSpPr>
          <p:cNvPr id="25" name="Shape 23"/>
          <p:cNvSpPr/>
          <p:nvPr/>
        </p:nvSpPr>
        <p:spPr>
          <a:xfrm>
            <a:off x="5669280" y="3657600"/>
            <a:ext cx="237744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6" name="Shape 24"/>
          <p:cNvSpPr/>
          <p:nvPr/>
        </p:nvSpPr>
        <p:spPr>
          <a:xfrm>
            <a:off x="5669280" y="3657600"/>
            <a:ext cx="73152" cy="91440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7" name="Text 25"/>
          <p:cNvSpPr/>
          <p:nvPr/>
        </p:nvSpPr>
        <p:spPr>
          <a:xfrm>
            <a:off x="5870448" y="3822192"/>
            <a:ext cx="197510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Memory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(SQLite/Redis)</a:t>
            </a:r>
            <a:endParaRPr lang="en-US" sz="1400" dirty="0"/>
          </a:p>
        </p:txBody>
      </p:sp>
      <p:sp>
        <p:nvSpPr>
          <p:cNvPr id="28" name="Shape 26"/>
          <p:cNvSpPr/>
          <p:nvPr/>
        </p:nvSpPr>
        <p:spPr>
          <a:xfrm>
            <a:off x="8275320" y="3657600"/>
            <a:ext cx="3108960" cy="914400"/>
          </a:xfrm>
          <a:prstGeom prst="roundRect">
            <a:avLst/>
          </a:prstGeom>
          <a:solidFill>
            <a:srgbClr val="0F1A2B"/>
          </a:solidFill>
          <a:ln w="12700">
            <a:solidFill>
              <a:srgbClr val="1B2333">
                <a:alpha val="90000"/>
              </a:srgbClr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29" name="Shape 27"/>
          <p:cNvSpPr/>
          <p:nvPr/>
        </p:nvSpPr>
        <p:spPr>
          <a:xfrm>
            <a:off x="8275320" y="3657600"/>
            <a:ext cx="73152" cy="914400"/>
          </a:xfrm>
          <a:prstGeom prst="rect">
            <a:avLst/>
          </a:prstGeom>
          <a:solidFill>
            <a:srgbClr val="9F8CFF"/>
          </a:solidFill>
          <a:ln w="12700">
            <a:solidFill>
              <a:srgbClr val="9F8CF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0" name="Text 28"/>
          <p:cNvSpPr/>
          <p:nvPr/>
        </p:nvSpPr>
        <p:spPr>
          <a:xfrm>
            <a:off x="8476488" y="3822192"/>
            <a:ext cx="2706624" cy="585216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Metrics</a:t>
            </a:r>
            <a:endParaRPr lang="en-US" sz="1400" dirty="0"/>
          </a:p>
          <a:p>
            <a:pPr marL="0" indent="0" algn="ctr">
              <a:buNone/>
            </a:pPr>
            <a:r>
              <a:rPr lang="en-US" sz="14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/metrics</a:t>
            </a:r>
            <a:endParaRPr lang="en-US" sz="1400" dirty="0"/>
          </a:p>
        </p:txBody>
      </p:sp>
      <p:sp>
        <p:nvSpPr>
          <p:cNvPr id="31" name="Shape 29"/>
          <p:cNvSpPr/>
          <p:nvPr/>
        </p:nvSpPr>
        <p:spPr>
          <a:xfrm>
            <a:off x="4297680" y="3246120"/>
            <a:ext cx="0" cy="41148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2" name="Shape 30"/>
          <p:cNvSpPr/>
          <p:nvPr/>
        </p:nvSpPr>
        <p:spPr>
          <a:xfrm>
            <a:off x="5897880" y="3246120"/>
            <a:ext cx="960120" cy="41148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3" name="Shape 31"/>
          <p:cNvSpPr/>
          <p:nvPr/>
        </p:nvSpPr>
        <p:spPr>
          <a:xfrm>
            <a:off x="8046720" y="3246120"/>
            <a:ext cx="1783080" cy="411480"/>
          </a:xfrm>
          <a:prstGeom prst="line">
            <a:avLst/>
          </a:prstGeom>
          <a:noFill/>
          <a:ln w="25400">
            <a:solidFill>
              <a:srgbClr val="6C778A"/>
            </a:solidFill>
            <a:prstDash val="solid"/>
            <a:headEnd type="none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4" name="Text 32"/>
          <p:cNvSpPr/>
          <p:nvPr/>
        </p:nvSpPr>
        <p:spPr>
          <a:xfrm>
            <a:off x="822960" y="4800600"/>
            <a:ext cx="106070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Key properties: token‑secured API, deterministic job artifacts, observability hooks, plugin‑style agents.</a:t>
            </a:r>
            <a:endParaRPr lang="en-US" sz="1400" dirty="0"/>
          </a:p>
        </p:txBody>
      </p:sp>
      <p:sp>
        <p:nvSpPr>
          <p:cNvPr id="35" name="Shape 33"/>
          <p:cNvSpPr/>
          <p:nvPr/>
        </p:nvSpPr>
        <p:spPr>
          <a:xfrm>
            <a:off x="822960" y="5303520"/>
            <a:ext cx="5257800" cy="14173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36" name="Shape 34"/>
          <p:cNvSpPr/>
          <p:nvPr/>
        </p:nvSpPr>
        <p:spPr>
          <a:xfrm>
            <a:off x="822960" y="5303520"/>
            <a:ext cx="73152" cy="1417320"/>
          </a:xfrm>
          <a:prstGeom prst="rect">
            <a:avLst/>
          </a:prstGeom>
          <a:solidFill>
            <a:srgbClr val="D6B36A"/>
          </a:solidFill>
          <a:ln w="12700">
            <a:solidFill>
              <a:srgbClr val="D6B36A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37" name="Text 35"/>
          <p:cNvSpPr/>
          <p:nvPr/>
        </p:nvSpPr>
        <p:spPr>
          <a:xfrm>
            <a:off x="1051560" y="5468112"/>
            <a:ext cx="4800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Operational knobs (env)</a:t>
            </a:r>
            <a:endParaRPr lang="en-US" sz="1500" dirty="0"/>
          </a:p>
        </p:txBody>
      </p:sp>
      <p:sp>
        <p:nvSpPr>
          <p:cNvPr id="38" name="Text 36"/>
          <p:cNvSpPr/>
          <p:nvPr/>
        </p:nvSpPr>
        <p:spPr>
          <a:xfrm>
            <a:off x="1051560" y="5870448"/>
            <a:ext cx="480060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ALPHA_ENABLED_AGENTS, ALPHA_CYCLE_SECONDS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ALPHA_REGRESSION_WINDOW / THRESHOLD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API_TOKEN, METRICS_PORT, A2A_PORT</a:t>
            </a:r>
            <a:endParaRPr lang="en-US" sz="1300" dirty="0"/>
          </a:p>
        </p:txBody>
      </p:sp>
      <p:sp>
        <p:nvSpPr>
          <p:cNvPr id="39" name="Shape 37"/>
          <p:cNvSpPr/>
          <p:nvPr/>
        </p:nvSpPr>
        <p:spPr>
          <a:xfrm>
            <a:off x="6309360" y="5303520"/>
            <a:ext cx="5120640" cy="1417320"/>
          </a:xfrm>
          <a:prstGeom prst="roundRect">
            <a:avLst/>
          </a:prstGeom>
          <a:solidFill>
            <a:srgbClr val="0D1422"/>
          </a:solidFill>
          <a:ln w="12700">
            <a:solidFill>
              <a:srgbClr val="1B2333">
                <a:alpha val="85000"/>
              </a:srgbClr>
            </a:solidFill>
            <a:prstDash val="solid"/>
          </a:ln>
          <a:effectLst>
            <a:outerShdw blurRad="38100" dist="19050" dir="2700000" algn="bl" rotWithShape="0">
              <a:srgbClr val="000000">
                <a:alpha val="35000"/>
              </a:srgbClr>
            </a:outerShdw>
          </a:effectLst>
        </p:spPr>
        <p:txBody>
          <a:bodyPr/>
          <a:lstStyle/>
          <a:p>
            <a:endParaRPr/>
          </a:p>
        </p:txBody>
      </p:sp>
      <p:sp>
        <p:nvSpPr>
          <p:cNvPr id="40" name="Shape 38"/>
          <p:cNvSpPr/>
          <p:nvPr/>
        </p:nvSpPr>
        <p:spPr>
          <a:xfrm>
            <a:off x="6309360" y="5303520"/>
            <a:ext cx="73152" cy="1417320"/>
          </a:xfrm>
          <a:prstGeom prst="rect">
            <a:avLst/>
          </a:prstGeom>
          <a:solidFill>
            <a:srgbClr val="4CC9F0"/>
          </a:solidFill>
          <a:ln w="12700">
            <a:solidFill>
              <a:srgbClr val="4CC9F0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1" name="Text 39"/>
          <p:cNvSpPr/>
          <p:nvPr/>
        </p:nvSpPr>
        <p:spPr>
          <a:xfrm>
            <a:off x="6537960" y="5468112"/>
            <a:ext cx="4663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E9ECF2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Dependencies</a:t>
            </a:r>
            <a:endParaRPr lang="en-US" sz="1500" dirty="0"/>
          </a:p>
        </p:txBody>
      </p:sp>
      <p:sp>
        <p:nvSpPr>
          <p:cNvPr id="42" name="Text 40"/>
          <p:cNvSpPr/>
          <p:nvPr/>
        </p:nvSpPr>
        <p:spPr>
          <a:xfrm>
            <a:off x="6537960" y="5870448"/>
            <a:ext cx="466344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FastAPI + Uvicorn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SQLite/Redis (memory)</a:t>
            </a:r>
            <a:endParaRPr lang="en-US" sz="13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300" dirty="0">
                <a:solidFill>
                  <a:srgbClr val="A7B0C0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Prometheus / OpenTelemetry‑style metrics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3437</Words>
  <Application>Microsoft Macintosh PowerPoint</Application>
  <PresentationFormat>Widescreen</PresentationFormat>
  <Paragraphs>513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Consolas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Vincent Boucher</cp:lastModifiedBy>
  <cp:revision>2</cp:revision>
  <dcterms:created xsi:type="dcterms:W3CDTF">2026-01-07T05:24:48Z</dcterms:created>
  <dcterms:modified xsi:type="dcterms:W3CDTF">2026-01-07T17:01:56Z</dcterms:modified>
</cp:coreProperties>
</file>